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2" r:id="rId2"/>
    <p:sldId id="256" r:id="rId3"/>
    <p:sldId id="282" r:id="rId4"/>
    <p:sldId id="283" r:id="rId5"/>
    <p:sldId id="259" r:id="rId6"/>
    <p:sldId id="260" r:id="rId7"/>
    <p:sldId id="284" r:id="rId8"/>
    <p:sldId id="285" r:id="rId9"/>
    <p:sldId id="287" r:id="rId10"/>
    <p:sldId id="274" r:id="rId11"/>
    <p:sldId id="286" r:id="rId12"/>
    <p:sldId id="288" r:id="rId13"/>
    <p:sldId id="275" r:id="rId14"/>
    <p:sldId id="280" r:id="rId15"/>
    <p:sldId id="264" r:id="rId16"/>
    <p:sldId id="2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yala, Mario (CTR)" initials="AM(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6B3"/>
    <a:srgbClr val="80C8EE"/>
    <a:srgbClr val="005087"/>
    <a:srgbClr val="0175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 preferSingleView="1">
    <p:restoredLeft sz="14971" autoAdjust="0"/>
    <p:restoredTop sz="94660"/>
  </p:normalViewPr>
  <p:slideViewPr>
    <p:cSldViewPr snapToGrid="0">
      <p:cViewPr>
        <p:scale>
          <a:sx n="60" d="100"/>
          <a:sy n="60" d="100"/>
        </p:scale>
        <p:origin x="-2592" y="-10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284ABB-58C4-422D-ABED-016BA5E73146}" type="doc">
      <dgm:prSet loTypeId="urn:microsoft.com/office/officeart/2005/8/layout/hierarchy3" loCatId="hierarchy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0236AEC-5103-4145-92D6-CB83FD8AA528}">
      <dgm:prSet phldrT="[Text]" custT="1"/>
      <dgm:spPr/>
      <dgm:t>
        <a:bodyPr anchor="t"/>
        <a:lstStyle/>
        <a:p>
          <a:r>
            <a:rPr lang="en-US" sz="3600" dirty="0" smtClean="0">
              <a:latin typeface="Arial Narrow" panose="020B0606020202030204" pitchFamily="34" charset="0"/>
            </a:rPr>
            <a:t>CASTRA</a:t>
          </a:r>
          <a:r>
            <a:rPr lang="en-US" sz="5100" dirty="0" smtClean="0">
              <a:latin typeface="Arial Narrow" panose="020B0606020202030204" pitchFamily="34" charset="0"/>
            </a:rPr>
            <a:t> </a:t>
          </a:r>
          <a:endParaRPr lang="en-US" sz="5100" dirty="0">
            <a:latin typeface="Arial Narrow" panose="020B0606020202030204" pitchFamily="34" charset="0"/>
          </a:endParaRPr>
        </a:p>
      </dgm:t>
    </dgm:pt>
    <dgm:pt modelId="{39735408-ACD9-43BF-809D-6C71118C60F0}" type="parTrans" cxnId="{A565CA42-9EC0-4D37-8A8B-0E9B2759856E}">
      <dgm:prSet/>
      <dgm:spPr/>
      <dgm:t>
        <a:bodyPr/>
        <a:lstStyle/>
        <a:p>
          <a:endParaRPr lang="en-US"/>
        </a:p>
      </dgm:t>
    </dgm:pt>
    <dgm:pt modelId="{128B05F2-2D6F-4142-82DB-5105C6E83772}" type="sibTrans" cxnId="{A565CA42-9EC0-4D37-8A8B-0E9B2759856E}">
      <dgm:prSet/>
      <dgm:spPr/>
      <dgm:t>
        <a:bodyPr/>
        <a:lstStyle/>
        <a:p>
          <a:endParaRPr lang="en-US"/>
        </a:p>
      </dgm:t>
    </dgm:pt>
    <dgm:pt modelId="{8B2E140F-8AB6-41E9-818E-6C7EE403511F}">
      <dgm:prSet phldrT="[Text]" custT="1"/>
      <dgm:spPr/>
      <dgm:t>
        <a:bodyPr/>
        <a:lstStyle/>
        <a:p>
          <a:r>
            <a:rPr lang="en-US" sz="1800" dirty="0" smtClean="0">
              <a:latin typeface="Arial Narrow" panose="020B0606020202030204" pitchFamily="34" charset="0"/>
            </a:rPr>
            <a:t>Design</a:t>
          </a:r>
          <a:endParaRPr lang="en-US" sz="1800" dirty="0">
            <a:latin typeface="Arial Narrow" panose="020B0606020202030204" pitchFamily="34" charset="0"/>
          </a:endParaRPr>
        </a:p>
      </dgm:t>
    </dgm:pt>
    <dgm:pt modelId="{61399B82-3541-48F6-A58B-9B339EB7C679}" type="parTrans" cxnId="{89FF5618-5AC3-48E3-9B74-2337AEECAC30}">
      <dgm:prSet/>
      <dgm:spPr/>
      <dgm:t>
        <a:bodyPr/>
        <a:lstStyle/>
        <a:p>
          <a:endParaRPr lang="en-US"/>
        </a:p>
      </dgm:t>
    </dgm:pt>
    <dgm:pt modelId="{C94310D2-BBC7-415E-B04A-2E483D4BC733}" type="sibTrans" cxnId="{89FF5618-5AC3-48E3-9B74-2337AEECAC30}">
      <dgm:prSet/>
      <dgm:spPr/>
      <dgm:t>
        <a:bodyPr/>
        <a:lstStyle/>
        <a:p>
          <a:endParaRPr lang="en-US"/>
        </a:p>
      </dgm:t>
    </dgm:pt>
    <dgm:pt modelId="{1A518A97-EB67-4530-B1E5-A8BAF6A32689}">
      <dgm:prSet phldrT="[Text]" custT="1"/>
      <dgm:spPr/>
      <dgm:t>
        <a:bodyPr/>
        <a:lstStyle/>
        <a:p>
          <a:r>
            <a:rPr lang="en-US" sz="1800" dirty="0" smtClean="0">
              <a:latin typeface="Arial Narrow" panose="020B0606020202030204" pitchFamily="34" charset="0"/>
            </a:rPr>
            <a:t>Experiment Design &amp; Validation </a:t>
          </a:r>
          <a:endParaRPr lang="en-US" sz="1800" dirty="0">
            <a:latin typeface="Arial Narrow" panose="020B0606020202030204" pitchFamily="34" charset="0"/>
          </a:endParaRPr>
        </a:p>
      </dgm:t>
    </dgm:pt>
    <dgm:pt modelId="{A4452743-6331-46D5-99CA-E9296DA161AB}" type="parTrans" cxnId="{93B15125-4418-4614-9798-FCD9C0BF92C3}">
      <dgm:prSet/>
      <dgm:spPr/>
      <dgm:t>
        <a:bodyPr/>
        <a:lstStyle/>
        <a:p>
          <a:endParaRPr lang="en-US"/>
        </a:p>
      </dgm:t>
    </dgm:pt>
    <dgm:pt modelId="{D2DD0FDA-B6ED-45FD-A35C-9BE88091479C}" type="sibTrans" cxnId="{93B15125-4418-4614-9798-FCD9C0BF92C3}">
      <dgm:prSet/>
      <dgm:spPr/>
      <dgm:t>
        <a:bodyPr/>
        <a:lstStyle/>
        <a:p>
          <a:endParaRPr lang="en-US"/>
        </a:p>
      </dgm:t>
    </dgm:pt>
    <dgm:pt modelId="{84EBF0C8-4C8F-4962-97F5-00B9C076F7EB}">
      <dgm:prSet phldrT="[Text]" custT="1"/>
      <dgm:spPr/>
      <dgm:t>
        <a:bodyPr/>
        <a:lstStyle/>
        <a:p>
          <a:r>
            <a:rPr lang="en-US" sz="1800" dirty="0" smtClean="0">
              <a:latin typeface="Arial Narrow" panose="020B0606020202030204" pitchFamily="34" charset="0"/>
            </a:rPr>
            <a:t>Android &amp; Cloud Implementation</a:t>
          </a:r>
          <a:endParaRPr lang="en-US" sz="1800" dirty="0">
            <a:latin typeface="Arial Narrow" panose="020B0606020202030204" pitchFamily="34" charset="0"/>
          </a:endParaRPr>
        </a:p>
      </dgm:t>
    </dgm:pt>
    <dgm:pt modelId="{462002B3-DFBF-49DE-B241-6992EE451483}" type="parTrans" cxnId="{FB3788E3-DB9A-4BC0-B38F-959D53F7D43F}">
      <dgm:prSet/>
      <dgm:spPr/>
      <dgm:t>
        <a:bodyPr/>
        <a:lstStyle/>
        <a:p>
          <a:endParaRPr lang="en-US"/>
        </a:p>
      </dgm:t>
    </dgm:pt>
    <dgm:pt modelId="{D516F738-77C5-476F-A630-DBCF482377DA}" type="sibTrans" cxnId="{FB3788E3-DB9A-4BC0-B38F-959D53F7D43F}">
      <dgm:prSet/>
      <dgm:spPr/>
      <dgm:t>
        <a:bodyPr/>
        <a:lstStyle/>
        <a:p>
          <a:endParaRPr lang="en-US"/>
        </a:p>
      </dgm:t>
    </dgm:pt>
    <dgm:pt modelId="{85358194-22C3-4B8B-94A3-D4C31FB87311}">
      <dgm:prSet phldrT="[Text]" custT="1"/>
      <dgm:spPr/>
      <dgm:t>
        <a:bodyPr/>
        <a:lstStyle/>
        <a:p>
          <a:r>
            <a:rPr lang="en-US" sz="1800" dirty="0" smtClean="0">
              <a:latin typeface="Arial Narrow" panose="020B0606020202030204" pitchFamily="34" charset="0"/>
            </a:rPr>
            <a:t>Transition</a:t>
          </a:r>
          <a:endParaRPr lang="en-US" sz="1800" dirty="0">
            <a:latin typeface="Arial Narrow" panose="020B0606020202030204" pitchFamily="34" charset="0"/>
          </a:endParaRPr>
        </a:p>
      </dgm:t>
    </dgm:pt>
    <dgm:pt modelId="{9CC16870-E474-4B6D-8689-A6E845D99997}" type="parTrans" cxnId="{7A09B6A0-A666-4249-9BE8-E6FF76F73EE4}">
      <dgm:prSet/>
      <dgm:spPr/>
      <dgm:t>
        <a:bodyPr/>
        <a:lstStyle/>
        <a:p>
          <a:endParaRPr lang="en-US"/>
        </a:p>
      </dgm:t>
    </dgm:pt>
    <dgm:pt modelId="{B42C5DF1-8F45-44C8-ADCD-2AB99081B3AA}" type="sibTrans" cxnId="{7A09B6A0-A666-4249-9BE8-E6FF76F73EE4}">
      <dgm:prSet/>
      <dgm:spPr/>
      <dgm:t>
        <a:bodyPr/>
        <a:lstStyle/>
        <a:p>
          <a:endParaRPr lang="en-US"/>
        </a:p>
      </dgm:t>
    </dgm:pt>
    <dgm:pt modelId="{60277441-1628-4935-B3AC-F1CFB820B040}">
      <dgm:prSet phldrT="[Text]" custT="1"/>
      <dgm:spPr/>
      <dgm:t>
        <a:bodyPr/>
        <a:lstStyle/>
        <a:p>
          <a:r>
            <a:rPr lang="en-US" sz="1800" dirty="0" smtClean="0">
              <a:latin typeface="Arial Narrow" panose="020B0606020202030204" pitchFamily="34" charset="0"/>
            </a:rPr>
            <a:t>Data Analytics &amp; Fusion</a:t>
          </a:r>
          <a:endParaRPr lang="en-US" sz="1800" dirty="0">
            <a:latin typeface="Arial Narrow" panose="020B0606020202030204" pitchFamily="34" charset="0"/>
          </a:endParaRPr>
        </a:p>
      </dgm:t>
    </dgm:pt>
    <dgm:pt modelId="{ABF633FB-50B3-49C3-A78A-C8CBABB3AD8F}" type="parTrans" cxnId="{6B1775AB-209A-4948-9EEE-F809C54E6E30}">
      <dgm:prSet/>
      <dgm:spPr/>
      <dgm:t>
        <a:bodyPr/>
        <a:lstStyle/>
        <a:p>
          <a:endParaRPr lang="en-US"/>
        </a:p>
      </dgm:t>
    </dgm:pt>
    <dgm:pt modelId="{F3106CC1-6E49-4721-AD63-DA79A38C4D16}" type="sibTrans" cxnId="{6B1775AB-209A-4948-9EEE-F809C54E6E30}">
      <dgm:prSet/>
      <dgm:spPr/>
      <dgm:t>
        <a:bodyPr/>
        <a:lstStyle/>
        <a:p>
          <a:endParaRPr lang="en-US"/>
        </a:p>
      </dgm:t>
    </dgm:pt>
    <dgm:pt modelId="{37DB48C4-91CB-4F7D-862D-7CA59A19D4CD}" type="pres">
      <dgm:prSet presAssocID="{E7284ABB-58C4-422D-ABED-016BA5E7314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7D66573-DA7E-4B6F-9899-A079E8BDBA26}" type="pres">
      <dgm:prSet presAssocID="{70236AEC-5103-4145-92D6-CB83FD8AA528}" presName="root" presStyleCnt="0"/>
      <dgm:spPr/>
    </dgm:pt>
    <dgm:pt modelId="{4DB34BBF-B99D-41D5-BC27-7D832F5EEA1B}" type="pres">
      <dgm:prSet presAssocID="{70236AEC-5103-4145-92D6-CB83FD8AA528}" presName="rootComposite" presStyleCnt="0"/>
      <dgm:spPr/>
    </dgm:pt>
    <dgm:pt modelId="{9D904F5B-8FE8-44BC-AFC6-E78115B066A4}" type="pres">
      <dgm:prSet presAssocID="{70236AEC-5103-4145-92D6-CB83FD8AA528}" presName="rootText" presStyleLbl="node1" presStyleIdx="0" presStyleCnt="1" custScaleX="124584" custScaleY="117909"/>
      <dgm:spPr/>
      <dgm:t>
        <a:bodyPr/>
        <a:lstStyle/>
        <a:p>
          <a:endParaRPr lang="en-US"/>
        </a:p>
      </dgm:t>
    </dgm:pt>
    <dgm:pt modelId="{55E48FD2-86A7-4E87-ABC1-BDA9D5F5891B}" type="pres">
      <dgm:prSet presAssocID="{70236AEC-5103-4145-92D6-CB83FD8AA528}" presName="rootConnector" presStyleLbl="node1" presStyleIdx="0" presStyleCnt="1"/>
      <dgm:spPr/>
      <dgm:t>
        <a:bodyPr/>
        <a:lstStyle/>
        <a:p>
          <a:endParaRPr lang="en-US"/>
        </a:p>
      </dgm:t>
    </dgm:pt>
    <dgm:pt modelId="{E3FE5829-1ED4-427D-A02A-6B4E1411CC79}" type="pres">
      <dgm:prSet presAssocID="{70236AEC-5103-4145-92D6-CB83FD8AA528}" presName="childShape" presStyleCnt="0"/>
      <dgm:spPr/>
    </dgm:pt>
    <dgm:pt modelId="{802E2089-73C9-4D99-8F4F-6F75265DAB32}" type="pres">
      <dgm:prSet presAssocID="{61399B82-3541-48F6-A58B-9B339EB7C679}" presName="Name13" presStyleLbl="parChTrans1D2" presStyleIdx="0" presStyleCnt="5"/>
      <dgm:spPr/>
      <dgm:t>
        <a:bodyPr/>
        <a:lstStyle/>
        <a:p>
          <a:endParaRPr lang="en-US"/>
        </a:p>
      </dgm:t>
    </dgm:pt>
    <dgm:pt modelId="{43898263-5ABF-4D43-9595-E6080C1FA2A5}" type="pres">
      <dgm:prSet presAssocID="{8B2E140F-8AB6-41E9-818E-6C7EE403511F}" presName="childText" presStyleLbl="bgAcc1" presStyleIdx="0" presStyleCnt="5" custScaleX="1710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EBDD72-E4C6-4AC9-912E-16DB9F41090F}" type="pres">
      <dgm:prSet presAssocID="{ABF633FB-50B3-49C3-A78A-C8CBABB3AD8F}" presName="Name13" presStyleLbl="parChTrans1D2" presStyleIdx="1" presStyleCnt="5"/>
      <dgm:spPr/>
      <dgm:t>
        <a:bodyPr/>
        <a:lstStyle/>
        <a:p>
          <a:endParaRPr lang="en-US"/>
        </a:p>
      </dgm:t>
    </dgm:pt>
    <dgm:pt modelId="{A24DAAD5-A60C-4309-A207-C96EE2F62CFB}" type="pres">
      <dgm:prSet presAssocID="{60277441-1628-4935-B3AC-F1CFB820B040}" presName="childText" presStyleLbl="bgAcc1" presStyleIdx="1" presStyleCnt="5" custScaleX="1710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A4F0FB-2DCB-4A9C-90EC-E8F9D28EBBCE}" type="pres">
      <dgm:prSet presAssocID="{A4452743-6331-46D5-99CA-E9296DA161AB}" presName="Name13" presStyleLbl="parChTrans1D2" presStyleIdx="2" presStyleCnt="5"/>
      <dgm:spPr/>
      <dgm:t>
        <a:bodyPr/>
        <a:lstStyle/>
        <a:p>
          <a:endParaRPr lang="en-US"/>
        </a:p>
      </dgm:t>
    </dgm:pt>
    <dgm:pt modelId="{35C09844-4971-420F-9080-26CB43EBBFDB}" type="pres">
      <dgm:prSet presAssocID="{1A518A97-EB67-4530-B1E5-A8BAF6A32689}" presName="childText" presStyleLbl="bgAcc1" presStyleIdx="2" presStyleCnt="5" custScaleX="1710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178DB9-3669-4B88-89BC-19DE6513B8EA}" type="pres">
      <dgm:prSet presAssocID="{462002B3-DFBF-49DE-B241-6992EE451483}" presName="Name13" presStyleLbl="parChTrans1D2" presStyleIdx="3" presStyleCnt="5"/>
      <dgm:spPr/>
      <dgm:t>
        <a:bodyPr/>
        <a:lstStyle/>
        <a:p>
          <a:endParaRPr lang="en-US"/>
        </a:p>
      </dgm:t>
    </dgm:pt>
    <dgm:pt modelId="{2720B57F-42A6-4788-B8EE-91284F5ED568}" type="pres">
      <dgm:prSet presAssocID="{84EBF0C8-4C8F-4962-97F5-00B9C076F7EB}" presName="childText" presStyleLbl="bgAcc1" presStyleIdx="3" presStyleCnt="5" custScaleX="1710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9ED8C8-BA5C-44E0-A7DB-A0891BD8C32A}" type="pres">
      <dgm:prSet presAssocID="{9CC16870-E474-4B6D-8689-A6E845D99997}" presName="Name13" presStyleLbl="parChTrans1D2" presStyleIdx="4" presStyleCnt="5"/>
      <dgm:spPr/>
      <dgm:t>
        <a:bodyPr/>
        <a:lstStyle/>
        <a:p>
          <a:endParaRPr lang="en-US"/>
        </a:p>
      </dgm:t>
    </dgm:pt>
    <dgm:pt modelId="{527E02E7-411F-4F69-B1BA-3136B9526ADA}" type="pres">
      <dgm:prSet presAssocID="{85358194-22C3-4B8B-94A3-D4C31FB87311}" presName="childText" presStyleLbl="bgAcc1" presStyleIdx="4" presStyleCnt="5" custScaleX="1710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B89CB1D-2A6C-4AD3-92BF-DCA75B23C0C4}" type="presOf" srcId="{70236AEC-5103-4145-92D6-CB83FD8AA528}" destId="{55E48FD2-86A7-4E87-ABC1-BDA9D5F5891B}" srcOrd="1" destOrd="0" presId="urn:microsoft.com/office/officeart/2005/8/layout/hierarchy3"/>
    <dgm:cxn modelId="{9045A7B4-10E1-494D-8F6E-B9229813A2B5}" type="presOf" srcId="{60277441-1628-4935-B3AC-F1CFB820B040}" destId="{A24DAAD5-A60C-4309-A207-C96EE2F62CFB}" srcOrd="0" destOrd="0" presId="urn:microsoft.com/office/officeart/2005/8/layout/hierarchy3"/>
    <dgm:cxn modelId="{93B15125-4418-4614-9798-FCD9C0BF92C3}" srcId="{70236AEC-5103-4145-92D6-CB83FD8AA528}" destId="{1A518A97-EB67-4530-B1E5-A8BAF6A32689}" srcOrd="2" destOrd="0" parTransId="{A4452743-6331-46D5-99CA-E9296DA161AB}" sibTransId="{D2DD0FDA-B6ED-45FD-A35C-9BE88091479C}"/>
    <dgm:cxn modelId="{16327A95-07EF-419C-B9AA-AE5F19E75316}" type="presOf" srcId="{61399B82-3541-48F6-A58B-9B339EB7C679}" destId="{802E2089-73C9-4D99-8F4F-6F75265DAB32}" srcOrd="0" destOrd="0" presId="urn:microsoft.com/office/officeart/2005/8/layout/hierarchy3"/>
    <dgm:cxn modelId="{EE91E6A6-59F5-4C81-9457-AB75A2AAA186}" type="presOf" srcId="{85358194-22C3-4B8B-94A3-D4C31FB87311}" destId="{527E02E7-411F-4F69-B1BA-3136B9526ADA}" srcOrd="0" destOrd="0" presId="urn:microsoft.com/office/officeart/2005/8/layout/hierarchy3"/>
    <dgm:cxn modelId="{FB3788E3-DB9A-4BC0-B38F-959D53F7D43F}" srcId="{70236AEC-5103-4145-92D6-CB83FD8AA528}" destId="{84EBF0C8-4C8F-4962-97F5-00B9C076F7EB}" srcOrd="3" destOrd="0" parTransId="{462002B3-DFBF-49DE-B241-6992EE451483}" sibTransId="{D516F738-77C5-476F-A630-DBCF482377DA}"/>
    <dgm:cxn modelId="{7A09B6A0-A666-4249-9BE8-E6FF76F73EE4}" srcId="{70236AEC-5103-4145-92D6-CB83FD8AA528}" destId="{85358194-22C3-4B8B-94A3-D4C31FB87311}" srcOrd="4" destOrd="0" parTransId="{9CC16870-E474-4B6D-8689-A6E845D99997}" sibTransId="{B42C5DF1-8F45-44C8-ADCD-2AB99081B3AA}"/>
    <dgm:cxn modelId="{8C6FE9DB-1FE8-4CBC-9B00-3DA053C71B7F}" type="presOf" srcId="{A4452743-6331-46D5-99CA-E9296DA161AB}" destId="{5EA4F0FB-2DCB-4A9C-90EC-E8F9D28EBBCE}" srcOrd="0" destOrd="0" presId="urn:microsoft.com/office/officeart/2005/8/layout/hierarchy3"/>
    <dgm:cxn modelId="{F94BCA39-6D35-4791-B259-11EAEB82BD5D}" type="presOf" srcId="{E7284ABB-58C4-422D-ABED-016BA5E73146}" destId="{37DB48C4-91CB-4F7D-862D-7CA59A19D4CD}" srcOrd="0" destOrd="0" presId="urn:microsoft.com/office/officeart/2005/8/layout/hierarchy3"/>
    <dgm:cxn modelId="{B122E6B3-BA47-4E63-9B17-68125B95B4FD}" type="presOf" srcId="{9CC16870-E474-4B6D-8689-A6E845D99997}" destId="{1A9ED8C8-BA5C-44E0-A7DB-A0891BD8C32A}" srcOrd="0" destOrd="0" presId="urn:microsoft.com/office/officeart/2005/8/layout/hierarchy3"/>
    <dgm:cxn modelId="{32FC2FCD-D648-4AC5-8CC9-9116ACAFF40B}" type="presOf" srcId="{84EBF0C8-4C8F-4962-97F5-00B9C076F7EB}" destId="{2720B57F-42A6-4788-B8EE-91284F5ED568}" srcOrd="0" destOrd="0" presId="urn:microsoft.com/office/officeart/2005/8/layout/hierarchy3"/>
    <dgm:cxn modelId="{6B1775AB-209A-4948-9EEE-F809C54E6E30}" srcId="{70236AEC-5103-4145-92D6-CB83FD8AA528}" destId="{60277441-1628-4935-B3AC-F1CFB820B040}" srcOrd="1" destOrd="0" parTransId="{ABF633FB-50B3-49C3-A78A-C8CBABB3AD8F}" sibTransId="{F3106CC1-6E49-4721-AD63-DA79A38C4D16}"/>
    <dgm:cxn modelId="{89FF5618-5AC3-48E3-9B74-2337AEECAC30}" srcId="{70236AEC-5103-4145-92D6-CB83FD8AA528}" destId="{8B2E140F-8AB6-41E9-818E-6C7EE403511F}" srcOrd="0" destOrd="0" parTransId="{61399B82-3541-48F6-A58B-9B339EB7C679}" sibTransId="{C94310D2-BBC7-415E-B04A-2E483D4BC733}"/>
    <dgm:cxn modelId="{B7A58AD3-D5DE-436A-871F-9F936D1E57C1}" type="presOf" srcId="{8B2E140F-8AB6-41E9-818E-6C7EE403511F}" destId="{43898263-5ABF-4D43-9595-E6080C1FA2A5}" srcOrd="0" destOrd="0" presId="urn:microsoft.com/office/officeart/2005/8/layout/hierarchy3"/>
    <dgm:cxn modelId="{A565CA42-9EC0-4D37-8A8B-0E9B2759856E}" srcId="{E7284ABB-58C4-422D-ABED-016BA5E73146}" destId="{70236AEC-5103-4145-92D6-CB83FD8AA528}" srcOrd="0" destOrd="0" parTransId="{39735408-ACD9-43BF-809D-6C71118C60F0}" sibTransId="{128B05F2-2D6F-4142-82DB-5105C6E83772}"/>
    <dgm:cxn modelId="{0FDF4A10-E009-404F-BEF0-3597EAB465E5}" type="presOf" srcId="{70236AEC-5103-4145-92D6-CB83FD8AA528}" destId="{9D904F5B-8FE8-44BC-AFC6-E78115B066A4}" srcOrd="0" destOrd="0" presId="urn:microsoft.com/office/officeart/2005/8/layout/hierarchy3"/>
    <dgm:cxn modelId="{91B8F8E4-F7F4-4EE8-8B5D-6092DF3FACFD}" type="presOf" srcId="{ABF633FB-50B3-49C3-A78A-C8CBABB3AD8F}" destId="{47EBDD72-E4C6-4AC9-912E-16DB9F41090F}" srcOrd="0" destOrd="0" presId="urn:microsoft.com/office/officeart/2005/8/layout/hierarchy3"/>
    <dgm:cxn modelId="{C83F5F1D-4D3D-4858-ABDF-9257CF04D291}" type="presOf" srcId="{462002B3-DFBF-49DE-B241-6992EE451483}" destId="{72178DB9-3669-4B88-89BC-19DE6513B8EA}" srcOrd="0" destOrd="0" presId="urn:microsoft.com/office/officeart/2005/8/layout/hierarchy3"/>
    <dgm:cxn modelId="{37E7E4E3-AC1D-45B1-952B-2053500ECFBC}" type="presOf" srcId="{1A518A97-EB67-4530-B1E5-A8BAF6A32689}" destId="{35C09844-4971-420F-9080-26CB43EBBFDB}" srcOrd="0" destOrd="0" presId="urn:microsoft.com/office/officeart/2005/8/layout/hierarchy3"/>
    <dgm:cxn modelId="{789E479E-12DD-47D1-9A51-F8244CE6E0E9}" type="presParOf" srcId="{37DB48C4-91CB-4F7D-862D-7CA59A19D4CD}" destId="{87D66573-DA7E-4B6F-9899-A079E8BDBA26}" srcOrd="0" destOrd="0" presId="urn:microsoft.com/office/officeart/2005/8/layout/hierarchy3"/>
    <dgm:cxn modelId="{005D82E2-F460-4613-B60F-CEE6DAEABA5D}" type="presParOf" srcId="{87D66573-DA7E-4B6F-9899-A079E8BDBA26}" destId="{4DB34BBF-B99D-41D5-BC27-7D832F5EEA1B}" srcOrd="0" destOrd="0" presId="urn:microsoft.com/office/officeart/2005/8/layout/hierarchy3"/>
    <dgm:cxn modelId="{B1D4EDDE-D6BB-4DC5-B598-8DE9EE01E31A}" type="presParOf" srcId="{4DB34BBF-B99D-41D5-BC27-7D832F5EEA1B}" destId="{9D904F5B-8FE8-44BC-AFC6-E78115B066A4}" srcOrd="0" destOrd="0" presId="urn:microsoft.com/office/officeart/2005/8/layout/hierarchy3"/>
    <dgm:cxn modelId="{997FF705-3637-4A39-987E-CBB621682903}" type="presParOf" srcId="{4DB34BBF-B99D-41D5-BC27-7D832F5EEA1B}" destId="{55E48FD2-86A7-4E87-ABC1-BDA9D5F5891B}" srcOrd="1" destOrd="0" presId="urn:microsoft.com/office/officeart/2005/8/layout/hierarchy3"/>
    <dgm:cxn modelId="{D909388F-87CC-43F2-A5F9-F29A30A8EBA2}" type="presParOf" srcId="{87D66573-DA7E-4B6F-9899-A079E8BDBA26}" destId="{E3FE5829-1ED4-427D-A02A-6B4E1411CC79}" srcOrd="1" destOrd="0" presId="urn:microsoft.com/office/officeart/2005/8/layout/hierarchy3"/>
    <dgm:cxn modelId="{D1D8F2E1-E4B4-4962-9093-0E6034ED5CD6}" type="presParOf" srcId="{E3FE5829-1ED4-427D-A02A-6B4E1411CC79}" destId="{802E2089-73C9-4D99-8F4F-6F75265DAB32}" srcOrd="0" destOrd="0" presId="urn:microsoft.com/office/officeart/2005/8/layout/hierarchy3"/>
    <dgm:cxn modelId="{36B57920-E686-419A-B23D-1F484AC42C20}" type="presParOf" srcId="{E3FE5829-1ED4-427D-A02A-6B4E1411CC79}" destId="{43898263-5ABF-4D43-9595-E6080C1FA2A5}" srcOrd="1" destOrd="0" presId="urn:microsoft.com/office/officeart/2005/8/layout/hierarchy3"/>
    <dgm:cxn modelId="{43287B76-7DE7-4120-A394-C50C6AD802FA}" type="presParOf" srcId="{E3FE5829-1ED4-427D-A02A-6B4E1411CC79}" destId="{47EBDD72-E4C6-4AC9-912E-16DB9F41090F}" srcOrd="2" destOrd="0" presId="urn:microsoft.com/office/officeart/2005/8/layout/hierarchy3"/>
    <dgm:cxn modelId="{E76DDAEE-AA3B-40FC-A0C5-D92654DB3442}" type="presParOf" srcId="{E3FE5829-1ED4-427D-A02A-6B4E1411CC79}" destId="{A24DAAD5-A60C-4309-A207-C96EE2F62CFB}" srcOrd="3" destOrd="0" presId="urn:microsoft.com/office/officeart/2005/8/layout/hierarchy3"/>
    <dgm:cxn modelId="{0206189D-1E94-47F2-9E4A-F4332EDA159D}" type="presParOf" srcId="{E3FE5829-1ED4-427D-A02A-6B4E1411CC79}" destId="{5EA4F0FB-2DCB-4A9C-90EC-E8F9D28EBBCE}" srcOrd="4" destOrd="0" presId="urn:microsoft.com/office/officeart/2005/8/layout/hierarchy3"/>
    <dgm:cxn modelId="{6B21C0E7-68C5-4543-B479-1066A90C5182}" type="presParOf" srcId="{E3FE5829-1ED4-427D-A02A-6B4E1411CC79}" destId="{35C09844-4971-420F-9080-26CB43EBBFDB}" srcOrd="5" destOrd="0" presId="urn:microsoft.com/office/officeart/2005/8/layout/hierarchy3"/>
    <dgm:cxn modelId="{9F8DE299-42B9-4A96-9B14-5D46E50ED4E7}" type="presParOf" srcId="{E3FE5829-1ED4-427D-A02A-6B4E1411CC79}" destId="{72178DB9-3669-4B88-89BC-19DE6513B8EA}" srcOrd="6" destOrd="0" presId="urn:microsoft.com/office/officeart/2005/8/layout/hierarchy3"/>
    <dgm:cxn modelId="{38D8108E-18BA-417D-BDDE-D8B3D842438A}" type="presParOf" srcId="{E3FE5829-1ED4-427D-A02A-6B4E1411CC79}" destId="{2720B57F-42A6-4788-B8EE-91284F5ED568}" srcOrd="7" destOrd="0" presId="urn:microsoft.com/office/officeart/2005/8/layout/hierarchy3"/>
    <dgm:cxn modelId="{C8E0481F-6EAD-44DF-A3C3-C8598F2641D1}" type="presParOf" srcId="{E3FE5829-1ED4-427D-A02A-6B4E1411CC79}" destId="{1A9ED8C8-BA5C-44E0-A7DB-A0891BD8C32A}" srcOrd="8" destOrd="0" presId="urn:microsoft.com/office/officeart/2005/8/layout/hierarchy3"/>
    <dgm:cxn modelId="{E52A3CD6-30E2-423A-A451-037AE0DDE0EF}" type="presParOf" srcId="{E3FE5829-1ED4-427D-A02A-6B4E1411CC79}" destId="{527E02E7-411F-4F69-B1BA-3136B9526ADA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904F5B-8FE8-44BC-AFC6-E78115B066A4}">
      <dsp:nvSpPr>
        <dsp:cNvPr id="0" name=""/>
        <dsp:cNvSpPr/>
      </dsp:nvSpPr>
      <dsp:spPr>
        <a:xfrm>
          <a:off x="2884259" y="472"/>
          <a:ext cx="1817077" cy="8598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t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Arial Narrow" panose="020B0606020202030204" pitchFamily="34" charset="0"/>
            </a:rPr>
            <a:t>CASTRA</a:t>
          </a:r>
          <a:r>
            <a:rPr lang="en-US" sz="5100" kern="1200" dirty="0" smtClean="0">
              <a:latin typeface="Arial Narrow" panose="020B0606020202030204" pitchFamily="34" charset="0"/>
            </a:rPr>
            <a:t> </a:t>
          </a:r>
          <a:endParaRPr lang="en-US" sz="5100" kern="1200" dirty="0">
            <a:latin typeface="Arial Narrow" panose="020B0606020202030204" pitchFamily="34" charset="0"/>
          </a:endParaRPr>
        </a:p>
      </dsp:txBody>
      <dsp:txXfrm>
        <a:off x="2909443" y="25656"/>
        <a:ext cx="1766709" cy="809492"/>
      </dsp:txXfrm>
    </dsp:sp>
    <dsp:sp modelId="{802E2089-73C9-4D99-8F4F-6F75265DAB32}">
      <dsp:nvSpPr>
        <dsp:cNvPr id="0" name=""/>
        <dsp:cNvSpPr/>
      </dsp:nvSpPr>
      <dsp:spPr>
        <a:xfrm>
          <a:off x="3065966" y="860333"/>
          <a:ext cx="181707" cy="5469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6943"/>
              </a:lnTo>
              <a:lnTo>
                <a:pt x="181707" y="54694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898263-5ABF-4D43-9595-E6080C1FA2A5}">
      <dsp:nvSpPr>
        <dsp:cNvPr id="0" name=""/>
        <dsp:cNvSpPr/>
      </dsp:nvSpPr>
      <dsp:spPr>
        <a:xfrm>
          <a:off x="3247674" y="1042647"/>
          <a:ext cx="1996066" cy="7292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rial Narrow" panose="020B0606020202030204" pitchFamily="34" charset="0"/>
            </a:rPr>
            <a:t>Design</a:t>
          </a:r>
          <a:endParaRPr lang="en-US" sz="1800" kern="1200" dirty="0">
            <a:latin typeface="Arial Narrow" panose="020B0606020202030204" pitchFamily="34" charset="0"/>
          </a:endParaRPr>
        </a:p>
      </dsp:txBody>
      <dsp:txXfrm>
        <a:off x="3269033" y="1064006"/>
        <a:ext cx="1953348" cy="686539"/>
      </dsp:txXfrm>
    </dsp:sp>
    <dsp:sp modelId="{47EBDD72-E4C6-4AC9-912E-16DB9F41090F}">
      <dsp:nvSpPr>
        <dsp:cNvPr id="0" name=""/>
        <dsp:cNvSpPr/>
      </dsp:nvSpPr>
      <dsp:spPr>
        <a:xfrm>
          <a:off x="3065966" y="860333"/>
          <a:ext cx="181707" cy="1458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8515"/>
              </a:lnTo>
              <a:lnTo>
                <a:pt x="181707" y="1458515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4DAAD5-A60C-4309-A207-C96EE2F62CFB}">
      <dsp:nvSpPr>
        <dsp:cNvPr id="0" name=""/>
        <dsp:cNvSpPr/>
      </dsp:nvSpPr>
      <dsp:spPr>
        <a:xfrm>
          <a:off x="3247674" y="1954219"/>
          <a:ext cx="1996066" cy="7292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677650"/>
              <a:satOff val="25000"/>
              <a:lumOff val="-36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rial Narrow" panose="020B0606020202030204" pitchFamily="34" charset="0"/>
            </a:rPr>
            <a:t>Data Analytics &amp; Fusion</a:t>
          </a:r>
          <a:endParaRPr lang="en-US" sz="1800" kern="1200" dirty="0">
            <a:latin typeface="Arial Narrow" panose="020B0606020202030204" pitchFamily="34" charset="0"/>
          </a:endParaRPr>
        </a:p>
      </dsp:txBody>
      <dsp:txXfrm>
        <a:off x="3269033" y="1975578"/>
        <a:ext cx="1953348" cy="686539"/>
      </dsp:txXfrm>
    </dsp:sp>
    <dsp:sp modelId="{5EA4F0FB-2DCB-4A9C-90EC-E8F9D28EBBCE}">
      <dsp:nvSpPr>
        <dsp:cNvPr id="0" name=""/>
        <dsp:cNvSpPr/>
      </dsp:nvSpPr>
      <dsp:spPr>
        <a:xfrm>
          <a:off x="3065966" y="860333"/>
          <a:ext cx="181707" cy="2370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70087"/>
              </a:lnTo>
              <a:lnTo>
                <a:pt x="181707" y="237008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C09844-4971-420F-9080-26CB43EBBFDB}">
      <dsp:nvSpPr>
        <dsp:cNvPr id="0" name=""/>
        <dsp:cNvSpPr/>
      </dsp:nvSpPr>
      <dsp:spPr>
        <a:xfrm>
          <a:off x="3247674" y="2865792"/>
          <a:ext cx="1996066" cy="7292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1355300"/>
              <a:satOff val="50000"/>
              <a:lumOff val="-735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rial Narrow" panose="020B0606020202030204" pitchFamily="34" charset="0"/>
            </a:rPr>
            <a:t>Experiment Design &amp; Validation </a:t>
          </a:r>
          <a:endParaRPr lang="en-US" sz="1800" kern="1200" dirty="0">
            <a:latin typeface="Arial Narrow" panose="020B0606020202030204" pitchFamily="34" charset="0"/>
          </a:endParaRPr>
        </a:p>
      </dsp:txBody>
      <dsp:txXfrm>
        <a:off x="3269033" y="2887151"/>
        <a:ext cx="1953348" cy="686539"/>
      </dsp:txXfrm>
    </dsp:sp>
    <dsp:sp modelId="{72178DB9-3669-4B88-89BC-19DE6513B8EA}">
      <dsp:nvSpPr>
        <dsp:cNvPr id="0" name=""/>
        <dsp:cNvSpPr/>
      </dsp:nvSpPr>
      <dsp:spPr>
        <a:xfrm>
          <a:off x="3065966" y="860333"/>
          <a:ext cx="181707" cy="32816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81660"/>
              </a:lnTo>
              <a:lnTo>
                <a:pt x="181707" y="328166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20B57F-42A6-4788-B8EE-91284F5ED568}">
      <dsp:nvSpPr>
        <dsp:cNvPr id="0" name=""/>
        <dsp:cNvSpPr/>
      </dsp:nvSpPr>
      <dsp:spPr>
        <a:xfrm>
          <a:off x="3247674" y="3777364"/>
          <a:ext cx="1996066" cy="7292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2032949"/>
              <a:satOff val="75000"/>
              <a:lumOff val="-1102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rial Narrow" panose="020B0606020202030204" pitchFamily="34" charset="0"/>
            </a:rPr>
            <a:t>Android &amp; Cloud Implementation</a:t>
          </a:r>
          <a:endParaRPr lang="en-US" sz="1800" kern="1200" dirty="0">
            <a:latin typeface="Arial Narrow" panose="020B0606020202030204" pitchFamily="34" charset="0"/>
          </a:endParaRPr>
        </a:p>
      </dsp:txBody>
      <dsp:txXfrm>
        <a:off x="3269033" y="3798723"/>
        <a:ext cx="1953348" cy="686539"/>
      </dsp:txXfrm>
    </dsp:sp>
    <dsp:sp modelId="{1A9ED8C8-BA5C-44E0-A7DB-A0891BD8C32A}">
      <dsp:nvSpPr>
        <dsp:cNvPr id="0" name=""/>
        <dsp:cNvSpPr/>
      </dsp:nvSpPr>
      <dsp:spPr>
        <a:xfrm>
          <a:off x="3065966" y="860333"/>
          <a:ext cx="181707" cy="4193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93232"/>
              </a:lnTo>
              <a:lnTo>
                <a:pt x="181707" y="419323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7E02E7-411F-4F69-B1BA-3136B9526ADA}">
      <dsp:nvSpPr>
        <dsp:cNvPr id="0" name=""/>
        <dsp:cNvSpPr/>
      </dsp:nvSpPr>
      <dsp:spPr>
        <a:xfrm>
          <a:off x="3247674" y="4688936"/>
          <a:ext cx="1996066" cy="7292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rial Narrow" panose="020B0606020202030204" pitchFamily="34" charset="0"/>
            </a:rPr>
            <a:t>Transition</a:t>
          </a:r>
          <a:endParaRPr lang="en-US" sz="1800" kern="1200" dirty="0">
            <a:latin typeface="Arial Narrow" panose="020B0606020202030204" pitchFamily="34" charset="0"/>
          </a:endParaRPr>
        </a:p>
      </dsp:txBody>
      <dsp:txXfrm>
        <a:off x="3269033" y="4710295"/>
        <a:ext cx="1953348" cy="6865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569708-2E87-4CB6-81FF-31DCB8E6888F}" type="datetimeFigureOut">
              <a:rPr lang="en-US" smtClean="0"/>
              <a:t>7/9/2017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1BE1E9-6002-4140-A4F8-E198FAC5B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503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BE1E9-6002-4140-A4F8-E198FAC5BF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832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BE1E9-6002-4140-A4F8-E198FAC5BF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79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3B69-88D3-4750-A78E-2C766862940B}" type="datetimeFigureOut">
              <a:rPr lang="en-US" smtClean="0"/>
              <a:t>7/9/2017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DC199-69CB-43DE-8D52-589D98CCC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561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3B69-88D3-4750-A78E-2C766862940B}" type="datetimeFigureOut">
              <a:rPr lang="en-US" smtClean="0"/>
              <a:t>7/9/2017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DC199-69CB-43DE-8D52-589D98CCC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265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3B69-88D3-4750-A78E-2C766862940B}" type="datetimeFigureOut">
              <a:rPr lang="en-US" smtClean="0"/>
              <a:t>7/9/2017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DC199-69CB-43DE-8D52-589D98CCC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88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3B69-88D3-4750-A78E-2C766862940B}" type="datetimeFigureOut">
              <a:rPr lang="en-US" smtClean="0"/>
              <a:t>7/9/2017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DC199-69CB-43DE-8D52-589D98CCC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93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3B69-88D3-4750-A78E-2C766862940B}" type="datetimeFigureOut">
              <a:rPr lang="en-US" smtClean="0"/>
              <a:t>7/9/2017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DC199-69CB-43DE-8D52-589D98CCC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04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3B69-88D3-4750-A78E-2C766862940B}" type="datetimeFigureOut">
              <a:rPr lang="en-US" smtClean="0"/>
              <a:t>7/9/2017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DC199-69CB-43DE-8D52-589D98CCC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735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3B69-88D3-4750-A78E-2C766862940B}" type="datetimeFigureOut">
              <a:rPr lang="en-US" smtClean="0"/>
              <a:t>7/9/2017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DC199-69CB-43DE-8D52-589D98CCC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028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3B69-88D3-4750-A78E-2C766862940B}" type="datetimeFigureOut">
              <a:rPr lang="en-US" smtClean="0"/>
              <a:t>7/9/2017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DC199-69CB-43DE-8D52-589D98CCC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937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3B69-88D3-4750-A78E-2C766862940B}" type="datetimeFigureOut">
              <a:rPr lang="en-US" smtClean="0"/>
              <a:t>7/9/2017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DC199-69CB-43DE-8D52-589D98CCC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70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3B69-88D3-4750-A78E-2C766862940B}" type="datetimeFigureOut">
              <a:rPr lang="en-US" smtClean="0"/>
              <a:t>7/9/2017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DC199-69CB-43DE-8D52-589D98CCC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166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3B69-88D3-4750-A78E-2C766862940B}" type="datetimeFigureOut">
              <a:rPr lang="en-US" smtClean="0"/>
              <a:t>7/9/2017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DC199-69CB-43DE-8D52-589D98CCC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618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623B69-88D3-4750-A78E-2C766862940B}" type="datetimeFigureOut">
              <a:rPr lang="en-US" smtClean="0"/>
              <a:t>7/9/2017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5DC199-69CB-43DE-8D52-589D98CCC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151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9.png"/><Relationship Id="rId7" Type="http://schemas.openxmlformats.org/officeDocument/2006/relationships/image" Target="../media/image37.png"/><Relationship Id="rId12" Type="http://schemas.openxmlformats.org/officeDocument/2006/relationships/image" Target="../media/image4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eg"/><Relationship Id="rId11" Type="http://schemas.openxmlformats.org/officeDocument/2006/relationships/image" Target="../media/image39.png"/><Relationship Id="rId5" Type="http://schemas.microsoft.com/office/2007/relationships/hdphoto" Target="../media/hdphoto1.wdp"/><Relationship Id="rId10" Type="http://schemas.microsoft.com/office/2007/relationships/hdphoto" Target="../media/hdphoto3.wdp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msanalysis.com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.xml"/><Relationship Id="rId5" Type="http://schemas.openxmlformats.org/officeDocument/2006/relationships/image" Target="../media/image4.wmf"/><Relationship Id="rId10" Type="http://schemas.microsoft.com/office/2007/relationships/diagramDrawing" Target="../diagrams/drawing1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28.png"/><Relationship Id="rId5" Type="http://schemas.openxmlformats.org/officeDocument/2006/relationships/image" Target="../media/image27.emf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16730" y="859553"/>
            <a:ext cx="90054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0076B2"/>
                </a:solidFill>
                <a:latin typeface="Franklin Gothic Medium Cond" panose="020B0606030402020204" pitchFamily="34" charset="0"/>
              </a:rPr>
              <a:t>CASTRA: Context Aware Security Technology for Responsive and Adaptive Protection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26" y="5169178"/>
            <a:ext cx="2460182" cy="10435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55834" y="3325772"/>
            <a:ext cx="11493063" cy="1259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panose="020B0606030402020204" pitchFamily="34" charset="0"/>
              </a:rPr>
              <a:t>Dr. Devu Manikantan Shila| United Technologies Research Center</a:t>
            </a:r>
            <a:endParaRPr lang="en-US" sz="2000" dirty="0" smtClean="0">
              <a:solidFill>
                <a:srgbClr val="FF0000"/>
              </a:solidFill>
              <a:latin typeface="Franklin Gothic Medium Cond" panose="020B0606030402020204" pitchFamily="34" charset="0"/>
            </a:endParaRPr>
          </a:p>
          <a:p>
            <a:pPr>
              <a:lnSpc>
                <a:spcPts val="2800"/>
              </a:lnSpc>
            </a:pPr>
            <a:r>
              <a:rPr lang="en-US" sz="3500" dirty="0" smtClean="0">
                <a:solidFill>
                  <a:srgbClr val="0076B3"/>
                </a:solidFill>
                <a:latin typeface="Franklin Gothic Medium Cond" panose="020B0606030402020204" pitchFamily="34" charset="0"/>
              </a:rPr>
              <a:t>July 13 2017</a:t>
            </a:r>
            <a:endParaRPr lang="en-US" sz="3500" dirty="0">
              <a:solidFill>
                <a:srgbClr val="0076B3"/>
              </a:solidFill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34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85500" y="463208"/>
            <a:ext cx="9005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0076B2"/>
                </a:solidFill>
                <a:latin typeface="Franklin Gothic Medium Cond" panose="020B0606030402020204" pitchFamily="34" charset="0"/>
              </a:rPr>
              <a:t>CASTRA Current State </a:t>
            </a:r>
            <a:endParaRPr lang="en-US" sz="5400" dirty="0">
              <a:solidFill>
                <a:srgbClr val="0076B2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77147" y="1522393"/>
            <a:ext cx="1011050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Machine learning algorithms are provided as Cloud services (Amazon Cloud)</a:t>
            </a:r>
          </a:p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Feature extractions and Risk manager implemented in Android</a:t>
            </a:r>
          </a:p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Many modifications to reduce battery and data rate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issues</a:t>
            </a:r>
            <a:endParaRPr lang="en-US" sz="1600" dirty="0" smtClean="0">
              <a:solidFill>
                <a:schemeClr val="bg2">
                  <a:lumMod val="25000"/>
                </a:schemeClr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85" y="1512666"/>
            <a:ext cx="895762" cy="895762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79200" y="3029385"/>
            <a:ext cx="1876425" cy="30789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1896180" y="5720233"/>
            <a:ext cx="990600" cy="152400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993" y="3041896"/>
            <a:ext cx="1741857" cy="30539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/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22600" y="3060946"/>
            <a:ext cx="1981200" cy="3040856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2" name="Straight Arrow Connector 11"/>
          <p:cNvCxnSpPr/>
          <p:nvPr/>
        </p:nvCxnSpPr>
        <p:spPr>
          <a:xfrm flipV="1">
            <a:off x="4422400" y="3631841"/>
            <a:ext cx="1600200" cy="83820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1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600" y="3060946"/>
            <a:ext cx="1945827" cy="3040856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4" name="Straight Arrow Connector 13"/>
          <p:cNvCxnSpPr/>
          <p:nvPr/>
        </p:nvCxnSpPr>
        <p:spPr>
          <a:xfrm flipV="1">
            <a:off x="5430284" y="3555641"/>
            <a:ext cx="2878316" cy="1070265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690812" y="4916721"/>
            <a:ext cx="1219200" cy="1413808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106667" y="6358023"/>
            <a:ext cx="287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Configure various thresholds</a:t>
            </a:r>
            <a:endParaRPr lang="en-US" dirty="0"/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76" r="31751"/>
          <a:stretch/>
        </p:blipFill>
        <p:spPr bwMode="auto">
          <a:xfrm>
            <a:off x="4077849" y="2886481"/>
            <a:ext cx="5441479" cy="322186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5566850" y="5261954"/>
            <a:ext cx="320040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CASTRA Cloud Services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3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74285" y="447442"/>
            <a:ext cx="9005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0076B2"/>
                </a:solidFill>
                <a:latin typeface="Franklin Gothic Medium Cond" panose="020B0606030402020204" pitchFamily="34" charset="0"/>
              </a:rPr>
              <a:t>CASTRA Results</a:t>
            </a:r>
            <a:endParaRPr lang="en-US" sz="5400" dirty="0">
              <a:solidFill>
                <a:srgbClr val="0076B2"/>
              </a:solidFill>
              <a:latin typeface="Franklin Gothic Medium Cond" panose="020B06060304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85" y="1512666"/>
            <a:ext cx="895762" cy="895762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 bwMode="auto">
          <a:xfrm>
            <a:off x="1605157" y="1301056"/>
            <a:ext cx="106604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i="1" kern="0" dirty="0" smtClean="0"/>
              <a:t>CASTRA app trained and tested in different locations </a:t>
            </a:r>
            <a:endParaRPr lang="en-US" sz="2800" i="1" kern="0" dirty="0"/>
          </a:p>
        </p:txBody>
      </p: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391" y="2040499"/>
            <a:ext cx="7620000" cy="3601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0419791" y="2414506"/>
            <a:ext cx="91440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Test on Trained location</a:t>
            </a:r>
            <a:endParaRPr 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0419791" y="3564499"/>
            <a:ext cx="914400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Biometric</a:t>
            </a:r>
            <a:endParaRPr 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0428890" y="3869299"/>
            <a:ext cx="91440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In contact</a:t>
            </a:r>
          </a:p>
          <a:p>
            <a:pPr algn="ctr"/>
            <a:r>
              <a:rPr lang="en-US" sz="1200" dirty="0" smtClean="0"/>
              <a:t>Gait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10419791" y="4555099"/>
            <a:ext cx="91440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On Table</a:t>
            </a:r>
          </a:p>
          <a:p>
            <a:pPr algn="ctr"/>
            <a:r>
              <a:rPr lang="en-US" sz="1200" dirty="0" smtClean="0"/>
              <a:t> Gait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0419791" y="5236434"/>
            <a:ext cx="91440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Under attack</a:t>
            </a:r>
            <a:endParaRPr lang="en-US" sz="1200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3333191" y="1811899"/>
            <a:ext cx="0" cy="411480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095191" y="1811899"/>
            <a:ext cx="0" cy="411480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009591" y="1811899"/>
            <a:ext cx="0" cy="411480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38191" y="1811899"/>
            <a:ext cx="0" cy="411480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619191" y="1811899"/>
            <a:ext cx="0" cy="411480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152591" y="1888099"/>
            <a:ext cx="0" cy="411480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427890" y="5693634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Trust Score</a:t>
            </a:r>
            <a:endParaRPr 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3216048" y="5693634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Location </a:t>
            </a:r>
          </a:p>
          <a:p>
            <a:pPr algn="ctr"/>
            <a:r>
              <a:rPr lang="en-US" sz="1200" dirty="0" smtClean="0"/>
              <a:t>Score</a:t>
            </a:r>
            <a:endParaRPr 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4323791" y="6118568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Biometric/Proximity Score</a:t>
            </a:r>
            <a:endParaRPr 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5009591" y="6079099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Gait</a:t>
            </a:r>
          </a:p>
          <a:p>
            <a:pPr algn="ctr"/>
            <a:r>
              <a:rPr lang="en-US" sz="1200" dirty="0" smtClean="0"/>
              <a:t> Score</a:t>
            </a:r>
            <a:endParaRPr 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5466791" y="5693634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Fused</a:t>
            </a:r>
          </a:p>
          <a:p>
            <a:pPr algn="ctr"/>
            <a:r>
              <a:rPr lang="en-US" sz="1200" dirty="0" smtClean="0"/>
              <a:t> Score</a:t>
            </a:r>
            <a:endParaRPr lang="en-US" sz="1200" dirty="0"/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4933391" y="5641770"/>
            <a:ext cx="228600" cy="589729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38" idx="0"/>
          </p:cNvCxnSpPr>
          <p:nvPr/>
        </p:nvCxnSpPr>
        <p:spPr>
          <a:xfrm>
            <a:off x="5390591" y="5641770"/>
            <a:ext cx="76200" cy="437329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342591" y="3597228"/>
            <a:ext cx="9144000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342591" y="3793099"/>
            <a:ext cx="9144000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342591" y="4326499"/>
            <a:ext cx="9144000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342591" y="5164699"/>
            <a:ext cx="9144000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342591" y="5698099"/>
            <a:ext cx="9144000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31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85373" y="892662"/>
            <a:ext cx="9005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0076B2"/>
                </a:solidFill>
                <a:latin typeface="Franklin Gothic Medium Cond" panose="020B0606030402020204" pitchFamily="34" charset="0"/>
              </a:rPr>
              <a:t>CASTRA DEMO</a:t>
            </a:r>
            <a:endParaRPr lang="en-US" sz="5400" dirty="0">
              <a:solidFill>
                <a:srgbClr val="0076B2"/>
              </a:solidFill>
              <a:latin typeface="Franklin Gothic Medium Cond" panose="020B06060304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634" y="4433851"/>
            <a:ext cx="858982" cy="85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1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85373" y="892662"/>
            <a:ext cx="9005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0076B2"/>
                </a:solidFill>
                <a:latin typeface="Franklin Gothic Medium Cond" panose="020B0606030402020204" pitchFamily="34" charset="0"/>
              </a:rPr>
              <a:t>Benefits</a:t>
            </a:r>
            <a:endParaRPr lang="en-US" sz="5400" dirty="0">
              <a:solidFill>
                <a:srgbClr val="0076B2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5373" y="2027713"/>
            <a:ext cx="9005454" cy="513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User-friendly authentication </a:t>
            </a:r>
          </a:p>
          <a:p>
            <a:pPr marL="800100" lvl="1" indent="-34290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Multi-faceted approach to protect sensitive resources from unauthorized hands and untrusted mobile apps</a:t>
            </a:r>
          </a:p>
          <a:p>
            <a:pPr marL="800100" lvl="1" indent="-34290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Context-aware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adaptive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access to apps based on policies, app sensitivity and trust score</a:t>
            </a:r>
          </a:p>
          <a:p>
            <a:pPr marL="800100" lvl="1" indent="-34290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Continuous authentication</a:t>
            </a:r>
          </a:p>
          <a:p>
            <a:pPr marL="800100" lvl="1" indent="-34290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Multiple applications (besides authentication)</a:t>
            </a:r>
          </a:p>
          <a:p>
            <a:pPr lvl="1">
              <a:lnSpc>
                <a:spcPct val="120000"/>
              </a:lnSpc>
            </a:pPr>
            <a:endParaRPr lang="en-US" sz="1500" dirty="0"/>
          </a:p>
          <a:p>
            <a:endParaRPr lang="en-US" dirty="0" smtClean="0">
              <a:solidFill>
                <a:schemeClr val="bg2">
                  <a:lumMod val="25000"/>
                </a:schemeClr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634" y="4433851"/>
            <a:ext cx="858982" cy="85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3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85373" y="892662"/>
            <a:ext cx="9005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0076B2"/>
                </a:solidFill>
                <a:latin typeface="Franklin Gothic Medium Cond" panose="020B0606030402020204" pitchFamily="34" charset="0"/>
              </a:rPr>
              <a:t>Potential Transition Activities</a:t>
            </a:r>
            <a:endParaRPr lang="en-US" sz="5400" dirty="0">
              <a:solidFill>
                <a:srgbClr val="0076B2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5373" y="1815992"/>
            <a:ext cx="9005454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multi-faceted approach to user authentication for mobile devices – using human movements, location and proximity, D.M. Shila, K. Srivastava, P. O’Neil, K. Reddy, V. Sritapan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CASTRA: Seamless and Unobstrusive Authentication of Users to Diverse Mobile Services (In submission), D. M. Shila, K. Srivastava, P. O’Neill, E. Eyisi, T. Lovett, V. Sritapan  </a:t>
            </a:r>
          </a:p>
          <a:p>
            <a:r>
              <a:rPr lang="en-US" b="1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Invited Talks (Multiple)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Invention Disclosures / Patents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Invention Disclosures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patent filed: System and method of mobile based user authentication for an access controlled environment </a:t>
            </a:r>
          </a:p>
          <a:p>
            <a:endParaRPr lang="en-US" sz="2000" b="1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 Activities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source (In discussion)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Frictionless Authentication for IoTs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209" y="4409903"/>
            <a:ext cx="919018" cy="91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55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80528" y="2246470"/>
            <a:ext cx="8711472" cy="3867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0076B2"/>
                </a:solidFill>
                <a:latin typeface="Franklin Gothic Medium Cond" panose="020B0606030402020204" pitchFamily="34" charset="0"/>
              </a:rPr>
              <a:t>Contact Info</a:t>
            </a:r>
          </a:p>
          <a:p>
            <a:pPr lvl="0" defTabSz="457200"/>
            <a:r>
              <a:rPr lang="en-US" sz="28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Devu Manikantan Shila, Ph.D.</a:t>
            </a:r>
            <a:endParaRPr lang="en-US" sz="2800" b="1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defTabSz="457200"/>
            <a:r>
              <a:rPr lang="en-US" sz="28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Principal Research Scientist </a:t>
            </a:r>
            <a:endParaRPr lang="en-US" sz="28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defTabSz="457200"/>
            <a:r>
              <a:rPr lang="en-US" sz="28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manikad@utrc.utc.com</a:t>
            </a:r>
            <a:endParaRPr lang="en-US" sz="28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defTabSz="457200"/>
            <a:r>
              <a:rPr lang="en-US" sz="28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860-610-7198</a:t>
            </a:r>
            <a:endParaRPr lang="en-US" sz="28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defTabSz="457200"/>
            <a:r>
              <a:rPr lang="en-US" sz="28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www.dmsanalysis.com</a:t>
            </a:r>
            <a:r>
              <a:rPr lang="en-US" sz="28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8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defTabSz="457200"/>
            <a:endParaRPr lang="en-US" sz="28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800"/>
              </a:lnSpc>
            </a:pPr>
            <a:endParaRPr lang="en-US" sz="2800" dirty="0">
              <a:solidFill>
                <a:srgbClr val="0076B3"/>
              </a:solidFill>
              <a:latin typeface="Franklin Gothic Medium Cond" panose="020B06060304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84" y="1577003"/>
            <a:ext cx="859972" cy="85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82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1317173"/>
            <a:ext cx="12192000" cy="1569660"/>
          </a:xfrm>
          <a:prstGeom prst="rect">
            <a:avLst/>
          </a:prstGeom>
          <a:solidFill>
            <a:srgbClr val="005087"/>
          </a:solidFill>
        </p:spPr>
        <p:txBody>
          <a:bodyPr wrap="square" tIns="27432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2017 Cyber Security </a:t>
            </a:r>
          </a:p>
          <a:p>
            <a:pPr algn="ctr"/>
            <a:r>
              <a:rPr lang="en-US" sz="48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R&amp;D Showcase and Technical Workshop</a:t>
            </a:r>
            <a:endParaRPr lang="en-US" sz="48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29640" y="3085013"/>
            <a:ext cx="101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panose="020B0606030402020204" pitchFamily="34" charset="0"/>
              </a:rPr>
              <a:t>July 11 - 13, 2017 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panose="020B0606030402020204" pitchFamily="34" charset="0"/>
              </a:rPr>
              <a:t>|</a:t>
            </a: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panose="020B0606030402020204" pitchFamily="34" charset="0"/>
              </a:rPr>
              <a:t> Washington, D.C.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Franklin Gothic Medium Cond" panose="020B06060304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822" y="3867969"/>
            <a:ext cx="2645235" cy="112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8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66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00813" y="892662"/>
            <a:ext cx="9005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0076B2"/>
                </a:solidFill>
                <a:latin typeface="Franklin Gothic Medium Cond" panose="020B0606030402020204" pitchFamily="34" charset="0"/>
              </a:rPr>
              <a:t>Team Profile</a:t>
            </a:r>
            <a:endParaRPr lang="en-US" sz="5400" dirty="0">
              <a:solidFill>
                <a:srgbClr val="0076B2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50378" y="1961011"/>
            <a:ext cx="639093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800" dirty="0" smtClean="0"/>
              <a:t> Extensive expertise in </a:t>
            </a:r>
          </a:p>
          <a:p>
            <a:pPr marL="1371600" lvl="2" indent="-457200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800" dirty="0" smtClean="0"/>
              <a:t>Cyber physical system security</a:t>
            </a:r>
          </a:p>
          <a:p>
            <a:pPr marL="1371600" lvl="2" indent="-457200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800" dirty="0" smtClean="0"/>
              <a:t>Big </a:t>
            </a:r>
            <a:r>
              <a:rPr lang="en-US" sz="2800" dirty="0"/>
              <a:t>data analytics </a:t>
            </a:r>
            <a:endParaRPr lang="en-US" sz="2800" dirty="0" smtClean="0"/>
          </a:p>
          <a:p>
            <a:pPr marL="1371600" lvl="2" indent="-457200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800" dirty="0" smtClean="0"/>
              <a:t>Real-time </a:t>
            </a:r>
            <a:r>
              <a:rPr lang="en-US" sz="2800" dirty="0"/>
              <a:t>information </a:t>
            </a:r>
            <a:r>
              <a:rPr lang="en-US" sz="2800" dirty="0" smtClean="0"/>
              <a:t>fusion </a:t>
            </a:r>
          </a:p>
          <a:p>
            <a:pPr marL="1371600" lvl="2" indent="-457200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800" dirty="0"/>
              <a:t> </a:t>
            </a:r>
            <a:r>
              <a:rPr lang="en-US" sz="2800" dirty="0" smtClean="0"/>
              <a:t>Cloud computing 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83" y="1552215"/>
            <a:ext cx="770248" cy="770248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310559" y="512297"/>
            <a:ext cx="2178050" cy="380365"/>
          </a:xfrm>
          <a:prstGeom prst="rect">
            <a:avLst/>
          </a:prstGeom>
          <a:noFill/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534168213"/>
              </p:ext>
            </p:extLst>
          </p:nvPr>
        </p:nvGraphicFramePr>
        <p:xfrm>
          <a:off x="4064000" y="87881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426689" y="2074356"/>
            <a:ext cx="2464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Devu Manikantan Shila (PI) 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9637483" y="2864248"/>
            <a:ext cx="15682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Kunal Srivastava </a:t>
            </a:r>
          </a:p>
          <a:p>
            <a:r>
              <a:rPr lang="en-US" sz="1600" dirty="0" smtClean="0"/>
              <a:t>Kishore Reddy</a:t>
            </a:r>
          </a:p>
          <a:p>
            <a:r>
              <a:rPr lang="en-US" sz="1600" dirty="0" smtClean="0"/>
              <a:t>Kin Lore-Gwn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9627651" y="3858026"/>
            <a:ext cx="12833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Paul O’Neill</a:t>
            </a:r>
          </a:p>
          <a:p>
            <a:r>
              <a:rPr lang="en-US" sz="1600" dirty="0" smtClean="0"/>
              <a:t>Teems Lovett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9627651" y="4830478"/>
            <a:ext cx="14998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Kermel Ruperto</a:t>
            </a:r>
          </a:p>
          <a:p>
            <a:r>
              <a:rPr lang="en-US" sz="1600" dirty="0" smtClean="0"/>
              <a:t>Steve Uhl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9627651" y="5831870"/>
            <a:ext cx="11730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Tiwari Ankit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527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7360" y="456556"/>
            <a:ext cx="9005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0076B2"/>
                </a:solidFill>
                <a:latin typeface="Franklin Gothic Medium Cond" panose="020B0606030402020204" pitchFamily="34" charset="0"/>
              </a:rPr>
              <a:t>Customer Need</a:t>
            </a:r>
            <a:endParaRPr lang="en-US" sz="5400" dirty="0">
              <a:solidFill>
                <a:srgbClr val="0076B2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60" name="AutoShape 79"/>
          <p:cNvSpPr>
            <a:spLocks noChangeAspect="1" noChangeArrowheads="1"/>
          </p:cNvSpPr>
          <p:nvPr/>
        </p:nvSpPr>
        <p:spPr bwMode="auto">
          <a:xfrm>
            <a:off x="803443" y="2409722"/>
            <a:ext cx="3374435" cy="3482608"/>
          </a:xfrm>
          <a:prstGeom prst="roundRect">
            <a:avLst>
              <a:gd name="adj" fmla="val 5171"/>
            </a:avLst>
          </a:prstGeom>
          <a:solidFill>
            <a:schemeClr val="bg1"/>
          </a:solidFill>
          <a:ln w="38100">
            <a:solidFill>
              <a:srgbClr val="FFFFFF">
                <a:lumMod val="75000"/>
              </a:srgbClr>
            </a:solidFill>
            <a:miter lim="800000"/>
            <a:headEnd/>
            <a:tailEnd/>
          </a:ln>
          <a:effectLst/>
        </p:spPr>
        <p:txBody>
          <a:bodyPr wrap="none" lIns="64002" tIns="32001" rIns="64002" bIns="32001" anchor="ctr"/>
          <a:lstStyle/>
          <a:p>
            <a:pPr defTabSz="913581" fontAlgn="auto">
              <a:spcBef>
                <a:spcPts val="0"/>
              </a:spcBef>
              <a:spcAft>
                <a:spcPts val="0"/>
              </a:spcAft>
            </a:pPr>
            <a:endParaRPr lang="en-US" sz="2600" kern="0" dirty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61" name="Rectangle 1073"/>
          <p:cNvSpPr>
            <a:spLocks noChangeArrowheads="1"/>
          </p:cNvSpPr>
          <p:nvPr/>
        </p:nvSpPr>
        <p:spPr bwMode="auto">
          <a:xfrm>
            <a:off x="672678" y="1636551"/>
            <a:ext cx="5314474" cy="602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10" tIns="65304" rIns="130610" bIns="65304"/>
          <a:lstStyle/>
          <a:p>
            <a:pPr defTabSz="1865702">
              <a:lnSpc>
                <a:spcPct val="90000"/>
              </a:lnSpc>
              <a:spcBef>
                <a:spcPts val="0"/>
              </a:spcBef>
              <a:buClr>
                <a:srgbClr val="6F97DF"/>
              </a:buClr>
            </a:pPr>
            <a:r>
              <a:rPr lang="en-US" sz="2800" dirty="0" smtClean="0">
                <a:solidFill>
                  <a:schemeClr val="accent2"/>
                </a:solidFill>
              </a:rPr>
              <a:t>Smartphone </a:t>
            </a:r>
          </a:p>
          <a:p>
            <a:pPr defTabSz="1865702">
              <a:lnSpc>
                <a:spcPct val="90000"/>
              </a:lnSpc>
              <a:spcBef>
                <a:spcPts val="0"/>
              </a:spcBef>
              <a:buClr>
                <a:srgbClr val="6F97DF"/>
              </a:buClr>
            </a:pPr>
            <a:r>
              <a:rPr lang="en-US" sz="2400" dirty="0" smtClean="0">
                <a:solidFill>
                  <a:schemeClr val="accent2"/>
                </a:solidFill>
              </a:rPr>
              <a:t>Universal Remote Control</a:t>
            </a:r>
            <a:endParaRPr lang="en-US" sz="500" dirty="0">
              <a:solidFill>
                <a:schemeClr val="accent2"/>
              </a:solidFill>
            </a:endParaRPr>
          </a:p>
          <a:p>
            <a:pPr defTabSz="1865702">
              <a:lnSpc>
                <a:spcPts val="2000"/>
              </a:lnSpc>
              <a:spcBef>
                <a:spcPts val="0"/>
              </a:spcBef>
              <a:buClr>
                <a:srgbClr val="6F97DF"/>
              </a:buClr>
            </a:pP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880194" y="2596551"/>
            <a:ext cx="3436401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4829" indent="-244829" defTabSz="1865702">
              <a:lnSpc>
                <a:spcPts val="2000"/>
              </a:lnSpc>
              <a:spcBef>
                <a:spcPts val="600"/>
              </a:spcBef>
              <a:buClr>
                <a:srgbClr val="6F97DF"/>
              </a:buClr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“gateway 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diverse </a:t>
            </a:r>
            <a:r>
              <a:rPr lang="en-US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mobile 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services” </a:t>
            </a:r>
          </a:p>
          <a:p>
            <a:pPr marL="244829" indent="-244829" defTabSz="1865702">
              <a:lnSpc>
                <a:spcPts val="2000"/>
              </a:lnSpc>
              <a:spcBef>
                <a:spcPts val="600"/>
              </a:spcBef>
              <a:buClr>
                <a:srgbClr val="6F97DF"/>
              </a:buClr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Billions 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devices will be interconnected in future </a:t>
            </a:r>
          </a:p>
          <a:p>
            <a:pPr marL="244829" indent="-244829" defTabSz="1865702">
              <a:lnSpc>
                <a:spcPts val="2000"/>
              </a:lnSpc>
              <a:spcBef>
                <a:spcPts val="600"/>
              </a:spcBef>
              <a:buClr>
                <a:srgbClr val="6F97DF"/>
              </a:buClr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and trust – the vital</a:t>
            </a:r>
            <a:br>
              <a:rPr lang="en-US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 of the Internet of things 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1358478" y="4501587"/>
            <a:ext cx="2380641" cy="2012930"/>
            <a:chOff x="1123950" y="4485847"/>
            <a:chExt cx="3200400" cy="3128777"/>
          </a:xfrm>
          <a:solidFill>
            <a:schemeClr val="bg1">
              <a:lumMod val="95000"/>
            </a:schemeClr>
          </a:solidFill>
        </p:grpSpPr>
        <p:sp>
          <p:nvSpPr>
            <p:cNvPr id="64" name="Rectangle 63"/>
            <p:cNvSpPr/>
            <p:nvPr/>
          </p:nvSpPr>
          <p:spPr bwMode="auto">
            <a:xfrm>
              <a:off x="1123950" y="4485847"/>
              <a:ext cx="3200400" cy="3128777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65" name="Picture 13"/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77" t="9514" r="5930" b="29378"/>
            <a:stretch/>
          </p:blipFill>
          <p:spPr bwMode="auto">
            <a:xfrm>
              <a:off x="1257300" y="6647532"/>
              <a:ext cx="3067050" cy="79160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" name="Picture 18"/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EFD"/>
                </a:clrFrom>
                <a:clrTo>
                  <a:srgbClr val="FFFE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62" t="5419" r="8102" b="29173"/>
            <a:stretch/>
          </p:blipFill>
          <p:spPr bwMode="auto">
            <a:xfrm>
              <a:off x="1186494" y="4516250"/>
              <a:ext cx="3075311" cy="2513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7" name="AutoShape 79"/>
          <p:cNvSpPr>
            <a:spLocks noChangeAspect="1" noChangeArrowheads="1"/>
          </p:cNvSpPr>
          <p:nvPr/>
        </p:nvSpPr>
        <p:spPr bwMode="auto">
          <a:xfrm>
            <a:off x="4606710" y="2165146"/>
            <a:ext cx="5483226" cy="4419600"/>
          </a:xfrm>
          <a:prstGeom prst="roundRect">
            <a:avLst>
              <a:gd name="adj" fmla="val 3730"/>
            </a:avLst>
          </a:prstGeom>
          <a:solidFill>
            <a:schemeClr val="bg1"/>
          </a:solidFill>
          <a:ln w="38100">
            <a:solidFill>
              <a:srgbClr val="FFFFFF">
                <a:lumMod val="75000"/>
              </a:srgbClr>
            </a:solidFill>
            <a:miter lim="800000"/>
            <a:headEnd/>
            <a:tailEnd/>
          </a:ln>
          <a:effectLst/>
        </p:spPr>
        <p:txBody>
          <a:bodyPr wrap="none" lIns="64002" tIns="32001" rIns="64002" bIns="32001" anchor="ctr"/>
          <a:lstStyle/>
          <a:p>
            <a:pPr defTabSz="913581" fontAlgn="auto">
              <a:spcBef>
                <a:spcPts val="0"/>
              </a:spcBef>
              <a:spcAft>
                <a:spcPts val="0"/>
              </a:spcAft>
            </a:pPr>
            <a:endParaRPr lang="en-US" sz="2600" kern="0" dirty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68" name="Rectangle 1073"/>
          <p:cNvSpPr>
            <a:spLocks noChangeArrowheads="1"/>
          </p:cNvSpPr>
          <p:nvPr/>
        </p:nvSpPr>
        <p:spPr bwMode="auto">
          <a:xfrm>
            <a:off x="4185801" y="1695241"/>
            <a:ext cx="5314474" cy="602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10" tIns="65304" rIns="130610" bIns="65304"/>
          <a:lstStyle/>
          <a:p>
            <a:pPr algn="ctr" defTabSz="1865702">
              <a:lnSpc>
                <a:spcPct val="90000"/>
              </a:lnSpc>
              <a:spcBef>
                <a:spcPct val="20000"/>
              </a:spcBef>
              <a:buClr>
                <a:srgbClr val="6F97DF"/>
              </a:buClr>
            </a:pPr>
            <a:r>
              <a:rPr lang="en-US" sz="2800" dirty="0" smtClean="0">
                <a:solidFill>
                  <a:schemeClr val="accent2"/>
                </a:solidFill>
              </a:rPr>
              <a:t>Smartphone applications 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69" name="AutoShape 79"/>
          <p:cNvSpPr>
            <a:spLocks noChangeAspect="1" noChangeArrowheads="1"/>
          </p:cNvSpPr>
          <p:nvPr/>
        </p:nvSpPr>
        <p:spPr bwMode="auto">
          <a:xfrm>
            <a:off x="4763633" y="2547710"/>
            <a:ext cx="2416593" cy="1043779"/>
          </a:xfrm>
          <a:prstGeom prst="roundRect">
            <a:avLst>
              <a:gd name="adj" fmla="val 704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lIns="64002" tIns="32001" rIns="64002" bIns="32001" anchor="ctr"/>
          <a:lstStyle/>
          <a:p>
            <a:pPr defTabSz="913581" fontAlgn="auto">
              <a:spcBef>
                <a:spcPts val="0"/>
              </a:spcBef>
              <a:spcAft>
                <a:spcPts val="0"/>
              </a:spcAft>
            </a:pPr>
            <a:endParaRPr lang="en-US" sz="2600" kern="0" dirty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70" name="Rectangle 1073"/>
          <p:cNvSpPr>
            <a:spLocks noChangeArrowheads="1"/>
          </p:cNvSpPr>
          <p:nvPr/>
        </p:nvSpPr>
        <p:spPr bwMode="auto">
          <a:xfrm>
            <a:off x="4763634" y="2547152"/>
            <a:ext cx="2416592" cy="120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10" tIns="65304" rIns="130610" bIns="65304"/>
          <a:lstStyle/>
          <a:p>
            <a:pPr marL="244829" indent="-244829" defTabSz="1865702">
              <a:lnSpc>
                <a:spcPct val="90000"/>
              </a:lnSpc>
              <a:spcBef>
                <a:spcPct val="20000"/>
              </a:spcBef>
              <a:buClr>
                <a:srgbClr val="6F97DF"/>
              </a:buClr>
              <a:buFont typeface="Wingdings" pitchFamily="2" charset="2"/>
              <a:buChar char="§"/>
            </a:pPr>
            <a:r>
              <a:rPr lang="en-US" sz="1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Leverage smartphone as a service tool </a:t>
            </a:r>
          </a:p>
          <a:p>
            <a:pPr marL="244829" indent="-244829" defTabSz="1865702">
              <a:lnSpc>
                <a:spcPct val="90000"/>
              </a:lnSpc>
              <a:spcBef>
                <a:spcPct val="20000"/>
              </a:spcBef>
              <a:buClr>
                <a:srgbClr val="6F97DF"/>
              </a:buClr>
              <a:buFont typeface="Wingdings" pitchFamily="2" charset="2"/>
              <a:buChar char="§"/>
            </a:pPr>
            <a:r>
              <a:rPr lang="en-US" sz="1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in building and aerospace domains  </a:t>
            </a:r>
          </a:p>
        </p:txBody>
      </p:sp>
      <p:sp>
        <p:nvSpPr>
          <p:cNvPr id="71" name="Rectangle 1073"/>
          <p:cNvSpPr>
            <a:spLocks noChangeArrowheads="1"/>
          </p:cNvSpPr>
          <p:nvPr/>
        </p:nvSpPr>
        <p:spPr bwMode="auto">
          <a:xfrm>
            <a:off x="4708309" y="2165146"/>
            <a:ext cx="4214995" cy="602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10" tIns="65304" rIns="130610" bIns="65304"/>
          <a:lstStyle/>
          <a:p>
            <a:pPr defTabSz="1865702">
              <a:lnSpc>
                <a:spcPct val="90000"/>
              </a:lnSpc>
              <a:spcBef>
                <a:spcPct val="20000"/>
              </a:spcBef>
              <a:buClr>
                <a:srgbClr val="6F97DF"/>
              </a:buClr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Service technician tools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2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406" y="3473525"/>
            <a:ext cx="1136904" cy="63666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3" name="Picture 2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092" y="3441558"/>
            <a:ext cx="851902" cy="6900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4" name="Rectangle 1073"/>
          <p:cNvSpPr>
            <a:spLocks noChangeArrowheads="1"/>
          </p:cNvSpPr>
          <p:nvPr/>
        </p:nvSpPr>
        <p:spPr bwMode="auto">
          <a:xfrm>
            <a:off x="4672683" y="4287059"/>
            <a:ext cx="3331766" cy="602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10" tIns="65304" rIns="130610" bIns="65304"/>
          <a:lstStyle/>
          <a:p>
            <a:pPr defTabSz="1865702">
              <a:lnSpc>
                <a:spcPct val="90000"/>
              </a:lnSpc>
              <a:spcBef>
                <a:spcPct val="20000"/>
              </a:spcBef>
              <a:buClr>
                <a:srgbClr val="6F97DF"/>
              </a:buClr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IoT control hub</a:t>
            </a:r>
          </a:p>
        </p:txBody>
      </p:sp>
      <p:sp>
        <p:nvSpPr>
          <p:cNvPr id="75" name="AutoShape 79"/>
          <p:cNvSpPr>
            <a:spLocks noChangeAspect="1" noChangeArrowheads="1"/>
          </p:cNvSpPr>
          <p:nvPr/>
        </p:nvSpPr>
        <p:spPr bwMode="auto">
          <a:xfrm>
            <a:off x="4733049" y="4682737"/>
            <a:ext cx="2374858" cy="825315"/>
          </a:xfrm>
          <a:prstGeom prst="roundRect">
            <a:avLst>
              <a:gd name="adj" fmla="val 10318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lIns="64002" tIns="32001" rIns="64002" bIns="32001" anchor="ctr"/>
          <a:lstStyle/>
          <a:p>
            <a:pPr defTabSz="913581" fontAlgn="auto">
              <a:spcBef>
                <a:spcPts val="0"/>
              </a:spcBef>
              <a:spcAft>
                <a:spcPts val="0"/>
              </a:spcAft>
            </a:pPr>
            <a:endParaRPr lang="en-US" sz="2600" kern="0" dirty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76" name="Rectangle 1073"/>
          <p:cNvSpPr>
            <a:spLocks noChangeArrowheads="1"/>
          </p:cNvSpPr>
          <p:nvPr/>
        </p:nvSpPr>
        <p:spPr bwMode="auto">
          <a:xfrm>
            <a:off x="4656105" y="4488896"/>
            <a:ext cx="2524122" cy="782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10" tIns="65304" rIns="130610" bIns="65304"/>
          <a:lstStyle/>
          <a:p>
            <a:pPr indent="-460193" defTabSz="1865702">
              <a:lnSpc>
                <a:spcPct val="90000"/>
              </a:lnSpc>
              <a:spcBef>
                <a:spcPct val="20000"/>
              </a:spcBef>
              <a:buClr>
                <a:srgbClr val="6F97DF"/>
              </a:buClr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44829" indent="-244829" defTabSz="1865702">
              <a:lnSpc>
                <a:spcPct val="90000"/>
              </a:lnSpc>
              <a:spcBef>
                <a:spcPct val="20000"/>
              </a:spcBef>
              <a:buClr>
                <a:srgbClr val="6F97DF"/>
              </a:buClr>
              <a:buFont typeface="Wingdings" pitchFamily="2" charset="2"/>
              <a:buChar char="§"/>
            </a:pPr>
            <a:r>
              <a:rPr lang="en-US" sz="1400" dirty="0" smtClean="0">
                <a:solidFill>
                  <a:srgbClr val="000000"/>
                </a:solidFill>
              </a:rPr>
              <a:t>Identity &amp; Authentication </a:t>
            </a:r>
          </a:p>
          <a:p>
            <a:pPr marL="244829" indent="-244829" defTabSz="1865702">
              <a:lnSpc>
                <a:spcPct val="90000"/>
              </a:lnSpc>
              <a:spcBef>
                <a:spcPct val="20000"/>
              </a:spcBef>
              <a:buClr>
                <a:srgbClr val="6F97DF"/>
              </a:buClr>
              <a:buFont typeface="Wingdings" pitchFamily="2" charset="2"/>
              <a:buChar char="§"/>
            </a:pPr>
            <a:r>
              <a:rPr lang="en-US" sz="1400" dirty="0" smtClean="0">
                <a:solidFill>
                  <a:srgbClr val="000000"/>
                </a:solidFill>
              </a:rPr>
              <a:t>Access to Various IoT </a:t>
            </a:r>
          </a:p>
        </p:txBody>
      </p:sp>
      <p:pic>
        <p:nvPicPr>
          <p:cNvPr id="77" name="Picture 2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406" y="5389398"/>
            <a:ext cx="988022" cy="5674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8" name="Picture 1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310" y="5365546"/>
            <a:ext cx="955396" cy="5827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9" name="AutoShape 79"/>
          <p:cNvSpPr>
            <a:spLocks noChangeAspect="1" noChangeArrowheads="1"/>
          </p:cNvSpPr>
          <p:nvPr/>
        </p:nvSpPr>
        <p:spPr bwMode="auto">
          <a:xfrm>
            <a:off x="7788597" y="2838084"/>
            <a:ext cx="2134729" cy="1308262"/>
          </a:xfrm>
          <a:prstGeom prst="roundRect">
            <a:avLst>
              <a:gd name="adj" fmla="val 10318"/>
            </a:avLst>
          </a:prstGeom>
          <a:solidFill>
            <a:schemeClr val="bg1">
              <a:lumMod val="95000"/>
            </a:schemeClr>
          </a:solidFill>
          <a:ln w="38100">
            <a:solidFill>
              <a:srgbClr val="FFFFFF">
                <a:lumMod val="75000"/>
              </a:srgbClr>
            </a:solidFill>
            <a:miter lim="800000"/>
            <a:headEnd/>
            <a:tailEnd/>
          </a:ln>
          <a:effectLst/>
        </p:spPr>
        <p:txBody>
          <a:bodyPr wrap="none" lIns="64002" tIns="32001" rIns="64002" bIns="32001" anchor="ctr"/>
          <a:lstStyle/>
          <a:p>
            <a:pPr defTabSz="913581" fontAlgn="auto">
              <a:spcBef>
                <a:spcPts val="0"/>
              </a:spcBef>
              <a:spcAft>
                <a:spcPts val="0"/>
              </a:spcAft>
            </a:pPr>
            <a:endParaRPr lang="en-US" sz="2600" kern="0" dirty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80" name="Rectangle 1073"/>
          <p:cNvSpPr>
            <a:spLocks noChangeArrowheads="1"/>
          </p:cNvSpPr>
          <p:nvPr/>
        </p:nvSpPr>
        <p:spPr bwMode="auto">
          <a:xfrm>
            <a:off x="7764505" y="2449641"/>
            <a:ext cx="2467315" cy="915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10" tIns="65304" rIns="130610" bIns="65304"/>
          <a:lstStyle/>
          <a:p>
            <a:pPr indent="-460193" defTabSz="1865702">
              <a:lnSpc>
                <a:spcPct val="90000"/>
              </a:lnSpc>
              <a:spcBef>
                <a:spcPct val="20000"/>
              </a:spcBef>
              <a:buClr>
                <a:srgbClr val="6F97DF"/>
              </a:buClr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Military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lang="en-US" sz="700" dirty="0">
              <a:solidFill>
                <a:srgbClr val="3366CC"/>
              </a:solidFill>
            </a:endParaRPr>
          </a:p>
          <a:p>
            <a:pPr marL="244829" indent="-244829" defTabSz="566738">
              <a:lnSpc>
                <a:spcPct val="90000"/>
              </a:lnSpc>
              <a:spcBef>
                <a:spcPct val="20000"/>
              </a:spcBef>
              <a:buClr>
                <a:srgbClr val="6F97DF"/>
              </a:buClr>
              <a:buFont typeface="Wingdings" pitchFamily="2" charset="2"/>
              <a:buChar char="§"/>
            </a:pPr>
            <a:r>
              <a:rPr lang="en-US" sz="1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applications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r>
              <a:rPr lang="en-US" sz="1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training soldiers to  	enhancing security </a:t>
            </a:r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" name="Picture 25" descr="https://i.kinja-img.com/gawker-media/image/upload/s--jN4U_nCY--/c_scale,fl_progressive,q_80,w_800/ijn0wd9byt9wn3gssoha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749" y="3554153"/>
            <a:ext cx="1543272" cy="86809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" name="Group 81"/>
          <p:cNvGrpSpPr/>
          <p:nvPr/>
        </p:nvGrpSpPr>
        <p:grpSpPr>
          <a:xfrm>
            <a:off x="7404453" y="4169073"/>
            <a:ext cx="4075504" cy="2595072"/>
            <a:chOff x="10311593" y="1765375"/>
            <a:chExt cx="4075504" cy="2595072"/>
          </a:xfrm>
        </p:grpSpPr>
        <p:grpSp>
          <p:nvGrpSpPr>
            <p:cNvPr id="83" name="Group 82"/>
            <p:cNvGrpSpPr/>
            <p:nvPr/>
          </p:nvGrpSpPr>
          <p:grpSpPr>
            <a:xfrm>
              <a:off x="10408129" y="1765375"/>
              <a:ext cx="3978968" cy="2595072"/>
              <a:chOff x="288973" y="3990641"/>
              <a:chExt cx="3271789" cy="2162560"/>
            </a:xfrm>
          </p:grpSpPr>
          <p:sp>
            <p:nvSpPr>
              <p:cNvPr id="86" name="AutoShape 79"/>
              <p:cNvSpPr>
                <a:spLocks noChangeAspect="1" noChangeArrowheads="1"/>
              </p:cNvSpPr>
              <p:nvPr/>
            </p:nvSpPr>
            <p:spPr bwMode="auto">
              <a:xfrm>
                <a:off x="375470" y="4718518"/>
                <a:ext cx="1842663" cy="683752"/>
              </a:xfrm>
              <a:prstGeom prst="roundRect">
                <a:avLst>
                  <a:gd name="adj" fmla="val 8109"/>
                </a:avLst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rgbClr val="FFFFFF">
                    <a:lumMod val="75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64002" tIns="32001" rIns="64002" bIns="32001" anchor="ctr"/>
              <a:lstStyle/>
              <a:p>
                <a:pPr defTabSz="91358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800" kern="0" dirty="0">
                  <a:solidFill>
                    <a:sysClr val="windowText" lastClr="000000"/>
                  </a:solidFill>
                  <a:latin typeface="Arial"/>
                </a:endParaRPr>
              </a:p>
            </p:txBody>
          </p:sp>
          <p:sp>
            <p:nvSpPr>
              <p:cNvPr id="87" name="Rectangle 1073"/>
              <p:cNvSpPr>
                <a:spLocks noChangeArrowheads="1"/>
              </p:cNvSpPr>
              <p:nvPr/>
            </p:nvSpPr>
            <p:spPr bwMode="auto">
              <a:xfrm>
                <a:off x="357652" y="4337369"/>
                <a:ext cx="3203110" cy="1815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30610" tIns="65304" rIns="130610" bIns="65304"/>
              <a:lstStyle/>
              <a:p>
                <a:pPr indent="-460193" defTabSz="1865702">
                  <a:lnSpc>
                    <a:spcPct val="90000"/>
                  </a:lnSpc>
                  <a:spcBef>
                    <a:spcPct val="20000"/>
                  </a:spcBef>
                  <a:buClr>
                    <a:srgbClr val="6F97DF"/>
                  </a:buClr>
                </a:pPr>
                <a:r>
                  <a:rPr 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First responders </a:t>
                </a:r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460193" indent="-460193" defTabSz="1865702">
                  <a:lnSpc>
                    <a:spcPct val="90000"/>
                  </a:lnSpc>
                  <a:spcBef>
                    <a:spcPct val="20000"/>
                  </a:spcBef>
                  <a:buClr>
                    <a:srgbClr val="6F97DF"/>
                  </a:buClr>
                </a:pPr>
                <a:endParaRPr lang="en-US" sz="700" dirty="0">
                  <a:solidFill>
                    <a:srgbClr val="3366CC"/>
                  </a:solidFill>
                </a:endParaRPr>
              </a:p>
              <a:p>
                <a:pPr marL="244829" indent="-244829" defTabSz="1865702">
                  <a:lnSpc>
                    <a:spcPct val="90000"/>
                  </a:lnSpc>
                  <a:spcBef>
                    <a:spcPct val="20000"/>
                  </a:spcBef>
                  <a:buClr>
                    <a:srgbClr val="6F97DF"/>
                  </a:buClr>
                  <a:buFont typeface="Wingdings" pitchFamily="2" charset="2"/>
                  <a:buChar char="§"/>
                </a:pPr>
                <a:r>
                  <a:rPr lang="en-US" sz="14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Access to critical </a:t>
                </a:r>
                <a:br>
                  <a:rPr lang="en-US" sz="14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4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map-based information</a:t>
                </a:r>
                <a:endParaRPr lang="en-US" sz="1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288973" y="3990641"/>
                <a:ext cx="2525255" cy="487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3200" b="1" dirty="0">
                  <a:solidFill>
                    <a:srgbClr val="6CA62C"/>
                  </a:solidFill>
                </a:endParaRPr>
              </a:p>
            </p:txBody>
          </p:sp>
        </p:grpSp>
        <p:sp>
          <p:nvSpPr>
            <p:cNvPr id="84" name="Rectangle 1073"/>
            <p:cNvSpPr>
              <a:spLocks noChangeArrowheads="1"/>
            </p:cNvSpPr>
            <p:nvPr/>
          </p:nvSpPr>
          <p:spPr bwMode="auto">
            <a:xfrm>
              <a:off x="10311593" y="1963139"/>
              <a:ext cx="3510769" cy="602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30610" tIns="65304" rIns="130610" bIns="65304"/>
            <a:lstStyle/>
            <a:p>
              <a:pPr defTabSz="1865702">
                <a:lnSpc>
                  <a:spcPct val="90000"/>
                </a:lnSpc>
                <a:spcBef>
                  <a:spcPct val="20000"/>
                </a:spcBef>
                <a:buClr>
                  <a:srgbClr val="6F97DF"/>
                </a:buClr>
              </a:pPr>
              <a:r>
                <a:rPr lang="en-US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Critical services for 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85" name="Picture 23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34296" y="3177312"/>
              <a:ext cx="1259996" cy="9449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sp>
        <p:nvSpPr>
          <p:cNvPr id="89" name="Title 1"/>
          <p:cNvSpPr txBox="1">
            <a:spLocks/>
          </p:cNvSpPr>
          <p:nvPr/>
        </p:nvSpPr>
        <p:spPr bwMode="auto">
          <a:xfrm>
            <a:off x="696298" y="1151286"/>
            <a:ext cx="1149570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i="1" kern="0" dirty="0" smtClean="0">
                <a:ea typeface="+mj-ea"/>
                <a:cs typeface="+mj-cs"/>
              </a:rPr>
              <a:t>Design secure, user-friendly and continuous authentication for smartphones</a:t>
            </a:r>
            <a:endParaRPr kumimoji="0" lang="en-US" sz="28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0738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7360" y="456556"/>
            <a:ext cx="9005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0076B2"/>
                </a:solidFill>
                <a:latin typeface="Franklin Gothic Medium Cond" panose="020B0606030402020204" pitchFamily="34" charset="0"/>
              </a:rPr>
              <a:t>Customer Need</a:t>
            </a:r>
            <a:endParaRPr lang="en-US" sz="5400" dirty="0">
              <a:solidFill>
                <a:srgbClr val="0076B2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89" name="Title 1"/>
          <p:cNvSpPr txBox="1">
            <a:spLocks/>
          </p:cNvSpPr>
          <p:nvPr/>
        </p:nvSpPr>
        <p:spPr bwMode="auto">
          <a:xfrm>
            <a:off x="696298" y="1151286"/>
            <a:ext cx="1149570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i="1" kern="0" dirty="0"/>
              <a:t>Hard to realize user-friendliness, security and reliability for existing schemes   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953" y="1608486"/>
            <a:ext cx="10008487" cy="4118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670"/>
          <a:stretch/>
        </p:blipFill>
        <p:spPr bwMode="auto">
          <a:xfrm>
            <a:off x="3855823" y="6010651"/>
            <a:ext cx="1365982" cy="460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78" r="35006" b="7390"/>
          <a:stretch/>
        </p:blipFill>
        <p:spPr bwMode="auto">
          <a:xfrm>
            <a:off x="5293014" y="6004728"/>
            <a:ext cx="1355894" cy="396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05"/>
          <a:stretch/>
        </p:blipFill>
        <p:spPr bwMode="auto">
          <a:xfrm>
            <a:off x="6696054" y="6002223"/>
            <a:ext cx="1405592" cy="428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252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22440" y="556344"/>
            <a:ext cx="9005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0076B2"/>
                </a:solidFill>
                <a:latin typeface="Franklin Gothic Medium Cond" panose="020B0606030402020204" pitchFamily="34" charset="0"/>
              </a:rPr>
              <a:t>Technical Approach</a:t>
            </a:r>
            <a:endParaRPr lang="en-US" sz="5400" dirty="0">
              <a:solidFill>
                <a:srgbClr val="0076B2"/>
              </a:solidFill>
              <a:latin typeface="Franklin Gothic Medium Cond" panose="020B06060304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94" y="292154"/>
            <a:ext cx="895762" cy="89576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1652455" y="1285290"/>
            <a:ext cx="106604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i="1" kern="0" dirty="0"/>
              <a:t>A multi-faceted, continuous authentication technology for smartphones </a:t>
            </a:r>
          </a:p>
        </p:txBody>
      </p:sp>
      <p:sp>
        <p:nvSpPr>
          <p:cNvPr id="10" name="AutoShape 79"/>
          <p:cNvSpPr>
            <a:spLocks noChangeAspect="1" noChangeArrowheads="1"/>
          </p:cNvSpPr>
          <p:nvPr/>
        </p:nvSpPr>
        <p:spPr bwMode="auto">
          <a:xfrm>
            <a:off x="4472875" y="2222047"/>
            <a:ext cx="6899318" cy="4246962"/>
          </a:xfrm>
          <a:prstGeom prst="roundRect">
            <a:avLst>
              <a:gd name="adj" fmla="val 4453"/>
            </a:avLst>
          </a:prstGeom>
          <a:solidFill>
            <a:schemeClr val="bg1">
              <a:lumMod val="95000"/>
            </a:schemeClr>
          </a:solidFill>
          <a:ln w="38100">
            <a:solidFill>
              <a:srgbClr val="FFFFFF">
                <a:lumMod val="75000"/>
              </a:srgbClr>
            </a:solidFill>
            <a:miter lim="800000"/>
            <a:headEnd/>
            <a:tailEnd/>
          </a:ln>
          <a:effectLst/>
        </p:spPr>
        <p:txBody>
          <a:bodyPr wrap="none" lIns="64002" tIns="32001" rIns="64002" bIns="32001" anchor="ctr"/>
          <a:lstStyle/>
          <a:p>
            <a:pPr defTabSz="913581" fontAlgn="auto">
              <a:spcBef>
                <a:spcPts val="0"/>
              </a:spcBef>
              <a:spcAft>
                <a:spcPts val="0"/>
              </a:spcAft>
            </a:pPr>
            <a:endParaRPr lang="en-US" sz="2600" kern="0" dirty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11" name="AutoShape 79"/>
          <p:cNvSpPr>
            <a:spLocks noChangeAspect="1" noChangeArrowheads="1"/>
          </p:cNvSpPr>
          <p:nvPr/>
        </p:nvSpPr>
        <p:spPr bwMode="auto">
          <a:xfrm>
            <a:off x="647570" y="2474589"/>
            <a:ext cx="3197961" cy="2307543"/>
          </a:xfrm>
          <a:prstGeom prst="roundRect">
            <a:avLst>
              <a:gd name="adj" fmla="val 7593"/>
            </a:avLst>
          </a:prstGeom>
          <a:solidFill>
            <a:schemeClr val="bg1">
              <a:lumMod val="95000"/>
            </a:schemeClr>
          </a:solidFill>
          <a:ln w="38100">
            <a:solidFill>
              <a:srgbClr val="FFFFFF">
                <a:lumMod val="75000"/>
              </a:srgbClr>
            </a:solidFill>
            <a:miter lim="800000"/>
            <a:headEnd/>
            <a:tailEnd/>
          </a:ln>
          <a:effectLst/>
        </p:spPr>
        <p:txBody>
          <a:bodyPr wrap="none" lIns="64002" tIns="32001" rIns="64002" bIns="32001" anchor="ctr"/>
          <a:lstStyle/>
          <a:p>
            <a:pPr defTabSz="913581" fontAlgn="auto">
              <a:spcBef>
                <a:spcPts val="0"/>
              </a:spcBef>
              <a:spcAft>
                <a:spcPts val="0"/>
              </a:spcAft>
            </a:pPr>
            <a:endParaRPr lang="en-US" sz="2600" kern="0" dirty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1567" y="2582075"/>
            <a:ext cx="3031327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4829" indent="-244829" defTabSz="1865702">
              <a:spcBef>
                <a:spcPts val="1200"/>
              </a:spcBef>
              <a:buClr>
                <a:srgbClr val="6F97DF"/>
              </a:buClr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Recognize user based on</a:t>
            </a:r>
            <a:br>
              <a:rPr lang="en-US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interactions with the device</a:t>
            </a:r>
          </a:p>
          <a:p>
            <a:pPr marL="244829" indent="-244829" defTabSz="1865702">
              <a:spcBef>
                <a:spcPts val="1200"/>
              </a:spcBef>
              <a:buClr>
                <a:srgbClr val="6F97DF"/>
              </a:buClr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Leverages sensors embedded in smartphones 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073"/>
          <p:cNvSpPr>
            <a:spLocks noChangeArrowheads="1"/>
          </p:cNvSpPr>
          <p:nvPr/>
        </p:nvSpPr>
        <p:spPr bwMode="auto">
          <a:xfrm>
            <a:off x="691652" y="2066698"/>
            <a:ext cx="4237813" cy="602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10" tIns="65304" rIns="130610" bIns="65304"/>
          <a:lstStyle/>
          <a:p>
            <a:pPr defTabSz="1865702">
              <a:lnSpc>
                <a:spcPct val="90000"/>
              </a:lnSpc>
              <a:spcBef>
                <a:spcPts val="0"/>
              </a:spcBef>
              <a:buClr>
                <a:srgbClr val="6F97DF"/>
              </a:buClr>
            </a:pPr>
            <a:r>
              <a:rPr lang="en-US" sz="2800" dirty="0" smtClean="0">
                <a:solidFill>
                  <a:srgbClr val="F49920"/>
                </a:solidFill>
              </a:rPr>
              <a:t>Behavioral biometrics </a:t>
            </a:r>
            <a:endParaRPr lang="en-US" sz="500" dirty="0">
              <a:solidFill>
                <a:srgbClr val="F49920"/>
              </a:solidFill>
            </a:endParaRPr>
          </a:p>
          <a:p>
            <a:pPr defTabSz="1865702">
              <a:lnSpc>
                <a:spcPts val="2000"/>
              </a:lnSpc>
              <a:spcBef>
                <a:spcPts val="0"/>
              </a:spcBef>
              <a:buClr>
                <a:srgbClr val="6F97DF"/>
              </a:buClr>
            </a:pPr>
            <a:endParaRPr lang="en-US" sz="2000" dirty="0">
              <a:solidFill>
                <a:srgbClr val="F49920"/>
              </a:solidFill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10" y="3867852"/>
            <a:ext cx="1494780" cy="144547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962" y="3867852"/>
            <a:ext cx="2006537" cy="14540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49373" y="5462755"/>
            <a:ext cx="1558656" cy="119368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Rectangle 1073"/>
          <p:cNvSpPr>
            <a:spLocks noChangeArrowheads="1"/>
          </p:cNvSpPr>
          <p:nvPr/>
        </p:nvSpPr>
        <p:spPr bwMode="auto">
          <a:xfrm>
            <a:off x="3573611" y="1758256"/>
            <a:ext cx="5314474" cy="602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10" tIns="65304" rIns="130610" bIns="65304"/>
          <a:lstStyle/>
          <a:p>
            <a:pPr algn="ctr" defTabSz="1865702">
              <a:lnSpc>
                <a:spcPct val="90000"/>
              </a:lnSpc>
              <a:spcBef>
                <a:spcPct val="20000"/>
              </a:spcBef>
              <a:buClr>
                <a:srgbClr val="6F97DF"/>
              </a:buClr>
            </a:pPr>
            <a:r>
              <a:rPr lang="en-US" sz="2800" dirty="0" smtClean="0">
                <a:solidFill>
                  <a:srgbClr val="F49920"/>
                </a:solidFill>
              </a:rPr>
              <a:t>CASTRA  architecture </a:t>
            </a:r>
            <a:endParaRPr lang="en-US" sz="2000" dirty="0">
              <a:solidFill>
                <a:srgbClr val="F4992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472875" y="2369735"/>
            <a:ext cx="6899318" cy="2056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4829" indent="-244829" defTabSz="1865702">
              <a:spcBef>
                <a:spcPts val="1200"/>
              </a:spcBef>
              <a:buClr>
                <a:srgbClr val="6F97DF"/>
              </a:buClr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Leverages analytics on mobile sensor data to learn various human behavioral traits – Gait, location, proximity, app usage, etc. </a:t>
            </a:r>
          </a:p>
          <a:p>
            <a:pPr marL="244829" indent="-244829" defTabSz="1865702">
              <a:lnSpc>
                <a:spcPts val="2000"/>
              </a:lnSpc>
              <a:spcBef>
                <a:spcPts val="1200"/>
              </a:spcBef>
              <a:buClr>
                <a:srgbClr val="6F97DF"/>
              </a:buClr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 key elements </a:t>
            </a:r>
          </a:p>
          <a:p>
            <a:pPr marL="702029" lvl="1" indent="-244829" defTabSz="1865702">
              <a:lnSpc>
                <a:spcPts val="2000"/>
              </a:lnSpc>
              <a:spcBef>
                <a:spcPts val="600"/>
              </a:spcBef>
              <a:buClr>
                <a:srgbClr val="6F97DF"/>
              </a:buClr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Multi-faceted authentication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r>
              <a:rPr lang="en-US" sz="1600" dirty="0" smtClean="0">
                <a:solidFill>
                  <a:srgbClr val="3366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Secure and reliable </a:t>
            </a:r>
          </a:p>
          <a:p>
            <a:pPr marL="702029" lvl="1" indent="-244829" defTabSz="1865702">
              <a:lnSpc>
                <a:spcPts val="2000"/>
              </a:lnSpc>
              <a:spcBef>
                <a:spcPts val="600"/>
              </a:spcBef>
              <a:buClr>
                <a:srgbClr val="6F97DF"/>
              </a:buClr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authentication 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  <a:r>
              <a:rPr lang="en-US" sz="1600" dirty="0" smtClean="0">
                <a:solidFill>
                  <a:srgbClr val="3366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User-friendliness </a:t>
            </a:r>
          </a:p>
          <a:p>
            <a:pPr marL="702029" lvl="1" indent="-244829" defTabSz="1865702">
              <a:lnSpc>
                <a:spcPts val="2000"/>
              </a:lnSpc>
              <a:spcBef>
                <a:spcPts val="600"/>
              </a:spcBef>
              <a:buClr>
                <a:srgbClr val="6F97DF"/>
              </a:buClr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Risk-based seamless access control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r>
              <a:rPr lang="en-US" sz="1600" dirty="0" smtClean="0">
                <a:solidFill>
                  <a:srgbClr val="3366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User-friendliness</a:t>
            </a:r>
            <a:endParaRPr lang="en-US" sz="1600" dirty="0">
              <a:solidFill>
                <a:srgbClr val="3366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977" y="4426708"/>
            <a:ext cx="6020144" cy="2394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934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5373" y="445968"/>
            <a:ext cx="9005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0076B2"/>
                </a:solidFill>
                <a:latin typeface="Franklin Gothic Medium Cond" panose="020B0606030402020204" pitchFamily="34" charset="0"/>
              </a:rPr>
              <a:t>CASTRA: Learning from location</a:t>
            </a:r>
            <a:endParaRPr lang="en-US" sz="5400" dirty="0">
              <a:solidFill>
                <a:srgbClr val="0076B2"/>
              </a:solidFill>
              <a:latin typeface="Franklin Gothic Medium Cond" panose="020B06060304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449" y="5668142"/>
            <a:ext cx="895762" cy="895762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0320" y="1889243"/>
            <a:ext cx="4724401" cy="4618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Computes the user trust score based on the “most frequently visited places”</a:t>
            </a:r>
          </a:p>
          <a:p>
            <a:pPr marL="342900" lvl="1" indent="-342900" algn="l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score for frequently visited places and low score for unseen places </a:t>
            </a:r>
          </a:p>
          <a:p>
            <a:pPr marL="342900" indent="-342900" algn="l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steps to learn user location model</a:t>
            </a:r>
          </a:p>
          <a:p>
            <a:pPr marL="800100" lvl="1" indent="-342900" algn="l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Quad tree </a:t>
            </a:r>
          </a:p>
          <a:p>
            <a:pPr marL="800100" lvl="1" indent="-342900" algn="l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 clustering on the centroids of the leaves of the quad tree </a:t>
            </a:r>
          </a:p>
          <a:p>
            <a:pPr marL="342900" indent="-342900" algn="l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GPS score is computed as follows</a:t>
            </a:r>
          </a:p>
          <a:p>
            <a:pPr lvl="1" algn="l">
              <a:spcBef>
                <a:spcPts val="1200"/>
              </a:spcBef>
              <a:spcAft>
                <a:spcPts val="600"/>
              </a:spcAft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8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800" i="1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  <a:r>
              <a:rPr lang="en-US" sz="18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P(</a:t>
            </a:r>
            <a:r>
              <a:rPr lang="en-US" sz="18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</a:t>
            </a:r>
            <a:r>
              <a:rPr lang="en-US" sz="28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lang="en-US" sz="18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time, user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564" y="1626080"/>
            <a:ext cx="5466053" cy="1962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328587" y="3582394"/>
            <a:ext cx="5049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Steps involved from GPS logs to learning models </a:t>
            </a:r>
            <a:endParaRPr lang="en-US" dirty="0"/>
          </a:p>
        </p:txBody>
      </p:sp>
      <p:pic>
        <p:nvPicPr>
          <p:cNvPr id="11" name="Picture 4" descr="C:\Users\manikad\Desktop\DHS Response\Publications\HST\kmean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135" y="4175242"/>
            <a:ext cx="3806917" cy="194078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5681592" y="6155597"/>
            <a:ext cx="48597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Clustering of leaves </a:t>
            </a:r>
            <a:r>
              <a:rPr lang="en-US" dirty="0" smtClean="0"/>
              <a:t>using K-Means 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 bwMode="auto">
          <a:xfrm>
            <a:off x="964203" y="1353546"/>
            <a:ext cx="106604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i="1" kern="0" dirty="0" smtClean="0"/>
              <a:t>Leveraging Quad-Trees and K-Means </a:t>
            </a:r>
            <a:endParaRPr lang="en-US" sz="2800" i="1" kern="0" dirty="0"/>
          </a:p>
        </p:txBody>
      </p:sp>
    </p:spTree>
    <p:extLst>
      <p:ext uri="{BB962C8B-B14F-4D97-AF65-F5344CB8AC3E}">
        <p14:creationId xmlns:p14="http://schemas.microsoft.com/office/powerpoint/2010/main" val="386700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5373" y="445968"/>
            <a:ext cx="9005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0076B2"/>
                </a:solidFill>
                <a:latin typeface="Franklin Gothic Medium Cond" panose="020B0606030402020204" pitchFamily="34" charset="0"/>
              </a:rPr>
              <a:t>CASTRA: Learning from proximity</a:t>
            </a:r>
            <a:endParaRPr lang="en-US" sz="5400" dirty="0">
              <a:solidFill>
                <a:srgbClr val="0076B2"/>
              </a:solidFill>
              <a:latin typeface="Franklin Gothic Medium Cond" panose="020B06060304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321" y="5636610"/>
            <a:ext cx="895762" cy="895762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 bwMode="auto">
          <a:xfrm>
            <a:off x="942985" y="1301056"/>
            <a:ext cx="106604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i="1" kern="0" dirty="0" smtClean="0"/>
              <a:t>Supervised learning framework</a:t>
            </a:r>
            <a:endParaRPr lang="en-US" sz="2800" i="1" kern="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832954" y="1823309"/>
            <a:ext cx="11434624" cy="16329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Proximity used to extend the validity of initial biometrics (first noted by O. Riva et. al)</a:t>
            </a:r>
          </a:p>
          <a:p>
            <a:pPr marL="342900" indent="-342900" algn="l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Learns whether the device is in contact with the user or not (reduce trust score when on table)</a:t>
            </a:r>
          </a:p>
          <a:p>
            <a:pPr marL="342900" indent="-342900" algn="l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Uses supervised learning framework to understand whether the device is in contact or not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3762" y="4675786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Time Series Classifier Training Outline: 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1329562" y="3155751"/>
            <a:ext cx="137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Accelerometer</a:t>
            </a:r>
          </a:p>
          <a:p>
            <a:r>
              <a:rPr lang="en-US" sz="1200" dirty="0" smtClean="0"/>
              <a:t>Gyroscope</a:t>
            </a:r>
          </a:p>
          <a:p>
            <a:r>
              <a:rPr lang="en-US" sz="1200" dirty="0" smtClean="0"/>
              <a:t>Magnetometer</a:t>
            </a:r>
          </a:p>
          <a:p>
            <a:r>
              <a:rPr lang="en-US" sz="1200" dirty="0" smtClean="0"/>
              <a:t>Proximity sensor</a:t>
            </a:r>
          </a:p>
          <a:p>
            <a:r>
              <a:rPr lang="en-US" sz="1200" dirty="0" smtClean="0"/>
              <a:t>Label – on table or in pocket</a:t>
            </a:r>
            <a:endParaRPr lang="en-US" sz="1200" dirty="0"/>
          </a:p>
        </p:txBody>
      </p:sp>
      <p:sp>
        <p:nvSpPr>
          <p:cNvPr id="17" name="Right Brace 16"/>
          <p:cNvSpPr/>
          <p:nvPr/>
        </p:nvSpPr>
        <p:spPr>
          <a:xfrm>
            <a:off x="2624962" y="3230462"/>
            <a:ext cx="76200" cy="98488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5 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962" y="3076574"/>
            <a:ext cx="1901825" cy="1425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2853562" y="3076574"/>
            <a:ext cx="685800" cy="1425660"/>
          </a:xfrm>
          <a:prstGeom prst="rect">
            <a:avLst/>
          </a:prstGeom>
          <a:solidFill>
            <a:srgbClr val="66CCFF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310762" y="3076574"/>
            <a:ext cx="685800" cy="1425660"/>
          </a:xfrm>
          <a:prstGeom prst="rect">
            <a:avLst/>
          </a:prstGeom>
          <a:solidFill>
            <a:schemeClr val="accent3">
              <a:lumMod val="7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5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51921"/>
          <a:stretch/>
        </p:blipFill>
        <p:spPr bwMode="auto">
          <a:xfrm>
            <a:off x="4377562" y="3069737"/>
            <a:ext cx="914400" cy="1425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5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94" r="25640"/>
          <a:stretch/>
        </p:blipFill>
        <p:spPr bwMode="auto">
          <a:xfrm>
            <a:off x="5448840" y="3076574"/>
            <a:ext cx="731520" cy="1425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3" name="Elbow Connector 22"/>
          <p:cNvCxnSpPr>
            <a:stCxn id="19" idx="2"/>
            <a:endCxn id="21" idx="2"/>
          </p:cNvCxnSpPr>
          <p:nvPr/>
        </p:nvCxnSpPr>
        <p:spPr>
          <a:xfrm rot="5400000" flipH="1" flipV="1">
            <a:off x="4012193" y="3679666"/>
            <a:ext cx="6837" cy="1638300"/>
          </a:xfrm>
          <a:prstGeom prst="bentConnector3">
            <a:avLst>
              <a:gd name="adj1" fmla="val -3343572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endCxn id="22" idx="2"/>
          </p:cNvCxnSpPr>
          <p:nvPr/>
        </p:nvCxnSpPr>
        <p:spPr>
          <a:xfrm>
            <a:off x="3372429" y="4495397"/>
            <a:ext cx="2442171" cy="6837"/>
          </a:xfrm>
          <a:prstGeom prst="bentConnector4">
            <a:avLst>
              <a:gd name="adj1" fmla="val 52"/>
              <a:gd name="adj2" fmla="val 5925391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15562" y="4475975"/>
            <a:ext cx="304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Moving window segmentation ~ 15 s</a:t>
            </a:r>
            <a:endParaRPr 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6846142" y="2935476"/>
            <a:ext cx="2033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Feature Extraction</a:t>
            </a:r>
            <a:endParaRPr lang="en-US" sz="1400" dirty="0"/>
          </a:p>
        </p:txBody>
      </p:sp>
      <p:pic>
        <p:nvPicPr>
          <p:cNvPr id="27" name="Picture 2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558" y="3243253"/>
            <a:ext cx="1738410" cy="1128721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4987162" y="2927151"/>
            <a:ext cx="1815396" cy="457200"/>
            <a:chOff x="4876800" y="2746177"/>
            <a:chExt cx="1815396" cy="457200"/>
          </a:xfrm>
        </p:grpSpPr>
        <p:cxnSp>
          <p:nvCxnSpPr>
            <p:cNvPr id="29" name="Straight Connector 28"/>
            <p:cNvCxnSpPr/>
            <p:nvPr/>
          </p:nvCxnSpPr>
          <p:spPr>
            <a:xfrm flipV="1">
              <a:off x="4876800" y="2746177"/>
              <a:ext cx="0" cy="303311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876800" y="2746177"/>
              <a:ext cx="14478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6324600" y="2746177"/>
              <a:ext cx="0" cy="4572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6324600" y="3203377"/>
              <a:ext cx="36759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3" name="Straight Arrow Connector 32"/>
          <p:cNvCxnSpPr/>
          <p:nvPr/>
        </p:nvCxnSpPr>
        <p:spPr>
          <a:xfrm>
            <a:off x="6180360" y="3722905"/>
            <a:ext cx="622198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892162" y="3384351"/>
            <a:ext cx="1600200" cy="149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892162" y="3612951"/>
            <a:ext cx="1600200" cy="149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892162" y="3243253"/>
            <a:ext cx="304800" cy="112872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349362" y="3228974"/>
            <a:ext cx="304800" cy="112872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796259" y="4399775"/>
            <a:ext cx="1086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Mean</a:t>
            </a:r>
            <a:endParaRPr 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6968362" y="4381826"/>
            <a:ext cx="1086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Log </a:t>
            </a:r>
          </a:p>
          <a:p>
            <a:pPr algn="ctr"/>
            <a:r>
              <a:rPr lang="en-US" sz="1200" dirty="0" smtClean="0"/>
              <a:t>Energy</a:t>
            </a:r>
            <a:endParaRPr lang="en-US" sz="12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7577962" y="3807613"/>
            <a:ext cx="93801" cy="488161"/>
            <a:chOff x="7467600" y="3626639"/>
            <a:chExt cx="93801" cy="488161"/>
          </a:xfrm>
        </p:grpSpPr>
        <p:sp>
          <p:nvSpPr>
            <p:cNvPr id="41" name="Oval 40"/>
            <p:cNvSpPr/>
            <p:nvPr/>
          </p:nvSpPr>
          <p:spPr>
            <a:xfrm>
              <a:off x="7467600" y="3626639"/>
              <a:ext cx="93801" cy="10716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7467600" y="3810000"/>
              <a:ext cx="93801" cy="10716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7467600" y="4007639"/>
              <a:ext cx="93801" cy="10716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/>
          <p:cNvSpPr/>
          <p:nvPr/>
        </p:nvSpPr>
        <p:spPr>
          <a:xfrm>
            <a:off x="8167859" y="3228974"/>
            <a:ext cx="304800" cy="112872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7863059" y="4338935"/>
            <a:ext cx="1086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Binned</a:t>
            </a:r>
          </a:p>
          <a:p>
            <a:pPr algn="ctr"/>
            <a:r>
              <a:rPr lang="en-US" sz="1200" dirty="0" smtClean="0"/>
              <a:t>Histogram</a:t>
            </a:r>
            <a:endParaRPr lang="en-US" sz="1200" dirty="0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7730362" y="4600574"/>
            <a:ext cx="268006" cy="1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ight Arrow 46"/>
          <p:cNvSpPr/>
          <p:nvPr/>
        </p:nvSpPr>
        <p:spPr>
          <a:xfrm>
            <a:off x="4377562" y="3687662"/>
            <a:ext cx="149225" cy="17353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/>
          <p:cNvSpPr/>
          <p:nvPr/>
        </p:nvSpPr>
        <p:spPr>
          <a:xfrm>
            <a:off x="6358762" y="3741243"/>
            <a:ext cx="149225" cy="17353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own Arrow 48"/>
          <p:cNvSpPr/>
          <p:nvPr/>
        </p:nvSpPr>
        <p:spPr>
          <a:xfrm>
            <a:off x="7577962" y="4905374"/>
            <a:ext cx="152400" cy="21428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8584017" y="5353432"/>
            <a:ext cx="1772304" cy="731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Supervised Classifier Training – (</a:t>
            </a:r>
            <a:r>
              <a:rPr lang="en-US" sz="1200" i="1" dirty="0" smtClean="0">
                <a:solidFill>
                  <a:schemeClr val="tx1"/>
                </a:solidFill>
              </a:rPr>
              <a:t>Random Forest</a:t>
            </a:r>
            <a:r>
              <a:rPr lang="en-US" sz="1400" dirty="0" smtClean="0">
                <a:solidFill>
                  <a:schemeClr val="tx1"/>
                </a:solidFill>
              </a:rPr>
              <a:t>)</a:t>
            </a:r>
            <a:endParaRPr 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249347"/>
              </p:ext>
            </p:extLst>
          </p:nvPr>
        </p:nvGraphicFramePr>
        <p:xfrm>
          <a:off x="3289394" y="5133492"/>
          <a:ext cx="2537775" cy="11887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45925"/>
                <a:gridCol w="845925"/>
                <a:gridCol w="845925"/>
              </a:tblGrid>
              <a:tr h="3198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Device On Table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Device In-Pocket</a:t>
                      </a:r>
                      <a:endParaRPr kumimoji="0" lang="en-US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198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Device On Table</a:t>
                      </a:r>
                      <a:endParaRPr kumimoji="0" lang="en-US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90.6%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9.4%</a:t>
                      </a:r>
                      <a:endParaRPr lang="en-US" sz="1200" dirty="0"/>
                    </a:p>
                  </a:txBody>
                  <a:tcPr/>
                </a:tc>
              </a:tr>
              <a:tr h="319886">
                <a:tc>
                  <a:txBody>
                    <a:bodyPr/>
                    <a:lstStyle/>
                    <a:p>
                      <a:r>
                        <a:rPr kumimoji="0" lang="en-US" sz="10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Device In-Pocket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8.6%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91.4%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2" name="TextBox 51"/>
          <p:cNvSpPr txBox="1"/>
          <p:nvPr/>
        </p:nvSpPr>
        <p:spPr>
          <a:xfrm>
            <a:off x="3158362" y="6353174"/>
            <a:ext cx="29422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Confusion matrix for the test dataset</a:t>
            </a:r>
            <a:endParaRPr lang="en-US" sz="1200" dirty="0"/>
          </a:p>
        </p:txBody>
      </p:sp>
      <p:pic>
        <p:nvPicPr>
          <p:cNvPr id="53" name="Picture 2" descr="http://www.iis.ee.ic.ac.uk/icvl/iccv09_tutorial_files/random_forest_new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412" y="5166984"/>
            <a:ext cx="1961099" cy="102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7654162" y="4876800"/>
            <a:ext cx="1086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103 features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3909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5373" y="445968"/>
            <a:ext cx="9005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0076B2"/>
                </a:solidFill>
                <a:latin typeface="Franklin Gothic Medium Cond" panose="020B0606030402020204" pitchFamily="34" charset="0"/>
              </a:rPr>
              <a:t>CASTRA: Learning from walking </a:t>
            </a:r>
            <a:endParaRPr lang="en-US" sz="5400" dirty="0">
              <a:solidFill>
                <a:srgbClr val="0076B2"/>
              </a:solidFill>
              <a:latin typeface="Franklin Gothic Medium Cond" panose="020B06060304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321" y="5636610"/>
            <a:ext cx="895762" cy="895762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 bwMode="auto">
          <a:xfrm>
            <a:off x="942985" y="1301056"/>
            <a:ext cx="106604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i="1" kern="0" dirty="0" smtClean="0"/>
              <a:t>Unsupervised learning framework</a:t>
            </a:r>
            <a:endParaRPr lang="en-US" sz="2800" i="1" kern="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88550" y="1806278"/>
            <a:ext cx="11434624" cy="16329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Existing efforts on gait based identification is based on supervised learning framework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Uses one class SVMs that learns a nominal model of user from the training data set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Uses Google Play Services Activity Recognition API to automatically label the data with the activity and extract walking samples &gt; 75% confidence</a:t>
            </a:r>
          </a:p>
        </p:txBody>
      </p:sp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426" y="3535135"/>
            <a:ext cx="7947315" cy="2834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3815263" y="4818648"/>
            <a:ext cx="147406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u="sng" dirty="0" smtClean="0"/>
              <a:t>Leverages Google Activity recognition API</a:t>
            </a:r>
            <a:endParaRPr lang="en-US" sz="1100" b="1" u="sng" dirty="0"/>
          </a:p>
        </p:txBody>
      </p:sp>
      <p:sp>
        <p:nvSpPr>
          <p:cNvPr id="57" name="TextBox 56"/>
          <p:cNvSpPr txBox="1"/>
          <p:nvPr/>
        </p:nvSpPr>
        <p:spPr>
          <a:xfrm>
            <a:off x="6405862" y="3644939"/>
            <a:ext cx="1086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Walking features </a:t>
            </a:r>
          </a:p>
          <a:p>
            <a:pPr algn="ctr"/>
            <a:r>
              <a:rPr lang="en-US" sz="1200" dirty="0" smtClean="0"/>
              <a:t>(92 features)</a:t>
            </a:r>
            <a:endParaRPr lang="en-US" sz="1200" dirty="0"/>
          </a:p>
        </p:txBody>
      </p:sp>
      <p:pic>
        <p:nvPicPr>
          <p:cNvPr id="58" name="Picture 3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135" y="3074855"/>
            <a:ext cx="2385067" cy="1786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783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5373" y="445968"/>
            <a:ext cx="9005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0076B2"/>
                </a:solidFill>
                <a:latin typeface="Franklin Gothic Medium Cond" panose="020B0606030402020204" pitchFamily="34" charset="0"/>
              </a:rPr>
              <a:t>CASTRA: Offline Evaluation of ML</a:t>
            </a:r>
            <a:endParaRPr lang="en-US" sz="5400" dirty="0">
              <a:solidFill>
                <a:srgbClr val="0076B2"/>
              </a:solidFill>
              <a:latin typeface="Franklin Gothic Medium Cond" panose="020B06060304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321" y="5636610"/>
            <a:ext cx="895762" cy="89576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33552" y="1421741"/>
            <a:ext cx="6600497" cy="70788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Implemented sensor tracking app in Android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Several experiments were designed to collect nominal user data 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verification around 10s 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Proof of Concept – Three attack scenarios were designed 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000" kern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Observation – cannot detect attacker when the phone is fully authenticated, in trusted location and idle but limited time period only (e.g., handover) 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resolved by adding authentication modes such as touch dynamics or facial recognition</a:t>
            </a:r>
          </a:p>
          <a:p>
            <a:pPr marL="285750" lvl="1" indent="-28575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en-US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050" y="1322194"/>
            <a:ext cx="2381292" cy="1777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050" y="3099233"/>
            <a:ext cx="2312645" cy="1709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524" y="5060986"/>
            <a:ext cx="2364981" cy="1664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555339" y="1156609"/>
            <a:ext cx="1773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1"/>
                </a:solidFill>
              </a:rPr>
              <a:t>Detection latency 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925746" y="1464386"/>
            <a:ext cx="155951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161448" y="3136687"/>
            <a:ext cx="983497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102379" y="5065928"/>
            <a:ext cx="280567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 rot="5400000">
            <a:off x="8868990" y="2055277"/>
            <a:ext cx="1558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Attack scenario 1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 rot="5400000">
            <a:off x="8824415" y="3807877"/>
            <a:ext cx="1558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Attack scenario 2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 rot="5400000">
            <a:off x="8824415" y="5789077"/>
            <a:ext cx="1558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Attack scenario 3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31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OMMENT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8.8"/>
  <p:tag name="ORIGINALWIDTH" val="460.2"/>
  <p:tag name="OUTPUTDPI" val="1200"/>
  <p:tag name="LATEXADDIN" val="\documentclass{article}&#10;\usepackage{amsmath}&#10;\pagestyle{empty}&#10;\begin{document}&#10;&#10;&#10;\begin{equation*}&#10;\Bigg[\qquad\qquad\Bigg]&#10;\end{equation*}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temp\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843</Words>
  <Application>Microsoft Office PowerPoint</Application>
  <PresentationFormat>Custom</PresentationFormat>
  <Paragraphs>171</Paragraphs>
  <Slides>16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Department of Homeland Security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Savchuk, Alexander</dc:creator>
  <cp:keywords>Non Technical</cp:keywords>
  <cp:lastModifiedBy>Administrator </cp:lastModifiedBy>
  <cp:revision>43</cp:revision>
  <cp:lastPrinted>2017-07-12T15:31:07Z</cp:lastPrinted>
  <dcterms:created xsi:type="dcterms:W3CDTF">2017-03-28T21:47:09Z</dcterms:created>
  <dcterms:modified xsi:type="dcterms:W3CDTF">2017-07-12T15:32:33Z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d500fad8-5b94-4aa2-b4e5-a7310a0d8e28</vt:lpwstr>
  </property>
  <property fmtid="{D5CDD505-2E9C-101B-9397-08002B2CF9AE}" pid="3" name="UTCTechnicalData">
    <vt:lpwstr>No</vt:lpwstr>
  </property>
  <property fmtid="{D5CDD505-2E9C-101B-9397-08002B2CF9AE}" pid="4" name="UTCTechnicalDataKeyword">
    <vt:lpwstr>Non Technical</vt:lpwstr>
  </property>
</Properties>
</file>